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10287000" cx="18288000"/>
  <p:notesSz cx="10287000" cy="18288000"/>
  <p:embeddedFontLst>
    <p:embeddedFont>
      <p:font typeface="Funnel Sans"/>
      <p:regular r:id="rId29"/>
      <p:bold r:id="rId30"/>
      <p:italic r:id="rId31"/>
      <p:boldItalic r:id="rId32"/>
    </p:embeddedFont>
    <p:embeddedFont>
      <p:font typeface="Work Sans"/>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FunnelSans-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FunnelSans-italic.fntdata"/><Relationship Id="rId30" Type="http://schemas.openxmlformats.org/officeDocument/2006/relationships/font" Target="fonts/FunnelSans-bold.fntdata"/><Relationship Id="rId11" Type="http://schemas.openxmlformats.org/officeDocument/2006/relationships/slide" Target="slides/slide7.xml"/><Relationship Id="rId33" Type="http://schemas.openxmlformats.org/officeDocument/2006/relationships/font" Target="fonts/WorkSans-regular.fntdata"/><Relationship Id="rId10" Type="http://schemas.openxmlformats.org/officeDocument/2006/relationships/slide" Target="slides/slide6.xml"/><Relationship Id="rId32" Type="http://schemas.openxmlformats.org/officeDocument/2006/relationships/font" Target="fonts/FunnelSans-boldItalic.fntdata"/><Relationship Id="rId13" Type="http://schemas.openxmlformats.org/officeDocument/2006/relationships/slide" Target="slides/slide9.xml"/><Relationship Id="rId35" Type="http://schemas.openxmlformats.org/officeDocument/2006/relationships/font" Target="fonts/WorkSans-italic.fntdata"/><Relationship Id="rId12" Type="http://schemas.openxmlformats.org/officeDocument/2006/relationships/slide" Target="slides/slide8.xml"/><Relationship Id="rId34" Type="http://schemas.openxmlformats.org/officeDocument/2006/relationships/font" Target="fonts/WorkSans-bold.fntdata"/><Relationship Id="rId15" Type="http://schemas.openxmlformats.org/officeDocument/2006/relationships/slide" Target="slides/slide11.xml"/><Relationship Id="rId14" Type="http://schemas.openxmlformats.org/officeDocument/2006/relationships/slide" Target="slides/slide10.xml"/><Relationship Id="rId36" Type="http://schemas.openxmlformats.org/officeDocument/2006/relationships/font" Target="fonts/WorkSans-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t>Thanks for the time. Global Mapper is adding a subscription option, and I want to walk your team through what it means for ⟨ ACCOUNT ⟩. Global Mapper keeps taking on more of the job with each release, and subscription is how your team receives that, and manages it, without the overhead that has built up under perpetual licensing. It puts more capability in front of your practitioners and more control in your administrators' hands. Nothing changes today, and nothing is forced. I'll keep this short and leave plenty of room for your questions.</a:t>
            </a:r>
            <a:endParaRPr/>
          </a:p>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 name="Shape 32"/>
        <p:cNvGrpSpPr/>
        <p:nvPr/>
      </p:nvGrpSpPr>
      <p:grpSpPr>
        <a:xfrm>
          <a:off x="0" y="0"/>
          <a:ext cx="0" cy="0"/>
          <a:chOff x="0" y="0"/>
          <a:chExt cx="0" cy="0"/>
        </a:xfrm>
      </p:grpSpPr>
      <p:sp>
        <p:nvSpPr>
          <p:cNvPr id="33" name="Google Shape;3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 name="Google Shape;3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model in six ideas. A few big points to consider: a</a:t>
            </a:r>
            <a:r>
              <a:rPr lang="en-US"/>
              <a:t> license now belongs to a person, not a machine. Instead of a key on a computer, each user signs in with their work account. Admins manage all of it in the new Blue Marble Hub.</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is probably a bit familiar to you if you’ve worked with other vendors shifting to a subscription model, but one area that I would like to call out here is what this means for your tech stack. We’re consolidating a few different Blue Marble standalone applications into Global Mapper, giving users more capabilities inside a single application rather than switching between tools. This is something you can expect to see even more of in the future and what it really means is compounding value over time. More features, less to buy, </a:t>
            </a:r>
            <a:r>
              <a:rPr lang="en-US"/>
              <a:t>less</a:t>
            </a:r>
            <a:r>
              <a:rPr lang="en-US"/>
              <a:t> to manage.</a:t>
            </a:r>
            <a:endParaRPr/>
          </a:p>
        </p:txBody>
      </p:sp>
      <p:sp>
        <p:nvSpPr>
          <p:cNvPr id="35" name="Google Shape;3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 name="Google Shape;6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Today the cost is fragmented across a legacy license, a separate M&amp;S contract, a separate Geographic Calculator, MAPublisher, and the IT hours to manage it all. Subscription collapses that into one predictable annual expense with more included. </a:t>
            </a:r>
            <a:r>
              <a:rPr lang="en-US"/>
              <a:t>A license belongs to a person, not a machine. Instead of a key on a computer, each user signs in with their work account. Admins manage all of it in Blue Marble Hub. Capabilities come in three tiers, and I'll get to those. Two things worth landing for the people who own the budget and the environment: every subscription includes four releases a year with security patches, and it includes support and the full training library, so there's no separate maintenance contract to renew. And what doesn't change: it's the same desktop software, your files and scripts work as they do today, it still runs offline, and any perpetual license you own keeps running. </a:t>
            </a:r>
            <a:endParaRPr/>
          </a:p>
        </p:txBody>
      </p:sp>
      <p:sp>
        <p:nvSpPr>
          <p:cNvPr id="66" name="Google Shape;6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Section break. Shift the conversation to administration — how licensing gets easier day to day.</a:t>
            </a:r>
            <a:endParaRPr/>
          </a:p>
        </p:txBody>
      </p:sp>
      <p:sp>
        <p:nvSpPr>
          <p:cNvPr id="103" name="Google Shape;10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t>This is the part your team will feel first, so let me show it rather than list features. Say a new hire needs Global Mapper this week. Today, if there's no free license in the pool, that's a quote and PO, a support request to us or your reseller to issue the license, IT installing and applying the key or updating the license server, and then logging the assignment by hand. On subscription it's two steps: you assign them a license at the right tier in the Hub, and they sign in with their work account and start. Same for the rest: reassigning a license when someone leaves, issuing an offline token for a field or air-gapped machine, seeing who holds what, all self-serve, no ticket. I'll be straight that named-user licensing means you manage people instead of a shared pool. That's a real shift, and the Hub is built to make it fast.</a:t>
            </a:r>
            <a:endParaRPr/>
          </a:p>
          <a:p>
            <a:pPr indent="0" lvl="0" marL="0" rtl="0" algn="l">
              <a:spcBef>
                <a:spcPts val="0"/>
              </a:spcBef>
              <a:spcAft>
                <a:spcPts val="0"/>
              </a:spcAft>
              <a:buNone/>
            </a:pPr>
            <a:r>
              <a:t/>
            </a:r>
            <a:endParaRPr/>
          </a:p>
        </p:txBody>
      </p:sp>
      <p:sp>
        <p:nvSpPr>
          <p:cNvPr id="113" name="Google Shape;11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f1fc6dee2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g3f1fc6dee2f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t>This is the part your team will feel first, so let me show it rather than list features. Say a new hire needs Global Mapper this week. Today, if there's no free license in the pool, that's a quote and PO, a support request to us or your reseller to issue the license, IT installing and applying the key or updating the license server, and then logging the assignment by hand. On subscription it's two steps: you assign them a license at the right tier in the Hub, and they sign in with their work account and start. Same for the rest: reassigning a license when someone leaves, issuing an offline token for a field or air-gapped machine, seeing who holds what, all self-serve, no ticket. I'll be straight that named-user licensing means you manage people instead of a shared pool. That's a real shift, and the Hub is built to make it fast.</a:t>
            </a:r>
            <a:endParaRPr/>
          </a:p>
          <a:p>
            <a:pPr indent="0" lvl="0" marL="0" rtl="0" algn="l">
              <a:spcBef>
                <a:spcPts val="0"/>
              </a:spcBef>
              <a:spcAft>
                <a:spcPts val="0"/>
              </a:spcAft>
              <a:buNone/>
            </a:pPr>
            <a:r>
              <a:t/>
            </a:r>
            <a:endParaRPr/>
          </a:p>
        </p:txBody>
      </p:sp>
      <p:sp>
        <p:nvSpPr>
          <p:cNvPr id="161" name="Google Shape;161;g3f1fc6dee2f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t>The three tiers, with what's in each. Essentials is more than a viewer: viewing and format conversion, the geodetics engine, and scripting and automation are all in it. Advanced adds the full analysis toolset, cartographic production, the embedded Geographic Calculator tools, and MAPublisher. Professional adds the specialist work: lidar, drone photogrammetry, AI/ML, and LabelPro. Every tier includes the Hub, sign-on, offline access, four releases a year, and support and training. One thing on sizing, because it's the shift from network licensing: you size from your active users, everyone who actually uses Global Mapper, and each gets the tier that fits their work. That's usually a clearer number than a floating pool.</a:t>
            </a:r>
            <a:endParaRPr/>
          </a:p>
          <a:p>
            <a:pPr indent="0" lvl="0" marL="0" rtl="0" algn="l">
              <a:spcBef>
                <a:spcPts val="0"/>
              </a:spcBef>
              <a:spcAft>
                <a:spcPts val="0"/>
              </a:spcAft>
              <a:buNone/>
            </a:pPr>
            <a:r>
              <a:t/>
            </a:r>
            <a:endParaRPr/>
          </a:p>
        </p:txBody>
      </p:sp>
      <p:sp>
        <p:nvSpPr>
          <p:cNvPr id="211" name="Google Shape;21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 won't go deep into features, that's a conversation for your practitioners, but you should see the shape of it. The upcoming September release will add things like styled data exchange without rework, direct streaming of imagery and map services, embedded advanced geodetics, automated tree-trunk classification, multi-spectral drone photogrammetry, and faster processing. Your perpetual licenses keep running, but they stop gaining any of this. So the practical question is how much your practitioners would leave on the table by staying put.</a:t>
            </a:r>
            <a:endParaRPr/>
          </a:p>
          <a:p>
            <a:pPr indent="0" lvl="0" marL="0" rtl="0" algn="l">
              <a:spcBef>
                <a:spcPts val="0"/>
              </a:spcBef>
              <a:spcAft>
                <a:spcPts val="0"/>
              </a:spcAft>
              <a:buNone/>
            </a:pPr>
            <a:r>
              <a:t/>
            </a:r>
            <a:endParaRPr/>
          </a:p>
        </p:txBody>
      </p:sp>
      <p:sp>
        <p:nvSpPr>
          <p:cNvPr id="265" name="Google Shape;26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f07b30740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g3f07b30740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Perpetual licenses keep running, but new features ship on subscription — four releases a year, everyone on the latest. Walk through the capabilities coming only to subscription, tagged by tier.</a:t>
            </a:r>
            <a:endParaRPr/>
          </a:p>
        </p:txBody>
      </p:sp>
      <p:sp>
        <p:nvSpPr>
          <p:cNvPr id="298" name="Google Shape;298;g3f07b307400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t>As I mentioned earlier, u</a:t>
            </a:r>
            <a:r>
              <a:rPr lang="en-US"/>
              <a:t>nder perpetual, new capability arrived about twice a year. On subscription it's four releases a year, and everyone is on the latest as it ships. The content of the releases is also becoming more intentional, and more aligned to practitioner’s seasonal workflows. They can expect new features and fixes that are directly relevant to the work they have ahead of them, rather than than something that they might not find useful until the following year.</a:t>
            </a:r>
            <a:endParaRPr/>
          </a:p>
        </p:txBody>
      </p:sp>
      <p:sp>
        <p:nvSpPr>
          <p:cNvPr id="336" name="Google Shape;33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Section break. Move to the account-specific part: what a right-sized deployment and its cost could look like, pending the user audit.</a:t>
            </a:r>
            <a:endParaRPr/>
          </a:p>
        </p:txBody>
      </p:sp>
      <p:sp>
        <p:nvSpPr>
          <p:cNvPr id="387" name="Google Shape;38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Based on what we know today, here's a starting point. I’ve m</a:t>
            </a:r>
            <a:r>
              <a:rPr lang="en-US"/>
              <a:t>apped today's Standard and Pro seats to a starting recommendation across Essentials, Advanced, and Professional. These counts are placeholders to be validated by the active-user review.</a:t>
            </a:r>
            <a:r>
              <a:rPr lang="en-US"/>
              <a:t> Your Standard users most likely map to Advanced, your Pro users to Professional. We confirm it once you've looked at who's actually using the software and at what level. On the next slide, we’ll look at what that means for cost.</a:t>
            </a:r>
            <a:endParaRPr/>
          </a:p>
          <a:p>
            <a:pPr indent="0" lvl="0" marL="0" rtl="0" algn="l">
              <a:spcBef>
                <a:spcPts val="0"/>
              </a:spcBef>
              <a:spcAft>
                <a:spcPts val="0"/>
              </a:spcAft>
              <a:buNone/>
            </a:pPr>
            <a:r>
              <a:t/>
            </a:r>
            <a:endParaRPr/>
          </a:p>
        </p:txBody>
      </p:sp>
      <p:sp>
        <p:nvSpPr>
          <p:cNvPr id="397" name="Google Shape;39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Today a network pool allocates seats blindly. The audit maps every user to their actual role and workflow, producing a right-sized named-user deployment where each person pays for exactly what they use.</a:t>
            </a:r>
            <a:endParaRPr/>
          </a:p>
        </p:txBody>
      </p:sp>
      <p:sp>
        <p:nvSpPr>
          <p:cNvPr id="450" name="Google Shape;45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t>On cost, I'll be direct. For most teams the annual subscription runs higher than today's maintenance line, and I'd rather show you that plainly. What the increase buys is on the right. The Blue Marble Hub, so your admins manage licensing without tickets. Support and the full training library, included. Coordinate transformation in every tier. Software that stays current and patched, four releases a year. And tiers sized to what each person does. After your active-user review, I'll put your real numbers in and we'll look at them together.</a:t>
            </a:r>
            <a:endParaRPr/>
          </a:p>
          <a:p>
            <a:pPr indent="0" lvl="0" marL="0" rtl="0" algn="l">
              <a:spcBef>
                <a:spcPts val="0"/>
              </a:spcBef>
              <a:spcAft>
                <a:spcPts val="0"/>
              </a:spcAft>
              <a:buNone/>
            </a:pPr>
            <a:r>
              <a:t/>
            </a:r>
            <a:endParaRPr/>
          </a:p>
        </p:txBody>
      </p:sp>
      <p:sp>
        <p:nvSpPr>
          <p:cNvPr id="491" name="Google Shape;49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 one likes to see costs go up, so let’s take a step back and review what is NOT changing: perpetual licenses stay yours and keep running, your data stays local with no cloud lock-in. All of this is to say that </a:t>
            </a:r>
            <a:r>
              <a:rPr lang="en-US"/>
              <a:t>although subscription is bringing a lot of changes, we want to minimize the disruption to your organization. We’re still dedicated to keeping your team supported and enable with the tools they need.</a:t>
            </a:r>
            <a:endParaRPr/>
          </a:p>
        </p:txBody>
      </p:sp>
      <p:sp>
        <p:nvSpPr>
          <p:cNvPr id="534" name="Google Shape;53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5" name="Google Shape;55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t>Here's the path, and it starts now. Your renewal lands first, so you renew your M&amp;S as usual. Nothing lapses. When subscriptions open in September and you're ready, you convert, and we pro-rate what you've paid so you're not paying twice, co-termed to one date. Keep in mind that perpetual with M&amp;S will not be available to </a:t>
            </a:r>
            <a:r>
              <a:rPr lang="en-US"/>
              <a:t>purchase</a:t>
            </a:r>
            <a:r>
              <a:rPr lang="en-US"/>
              <a:t> once subscription launches in September. Two things on your side, one on mine: you review who actually uses Global Mapper and share it, we map people to tiers together, and I bring back a transition plan and a quote timed to your renewal. Nothing today is binding.</a:t>
            </a:r>
            <a:endParaRPr/>
          </a:p>
          <a:p>
            <a:pPr indent="0" lvl="0" marL="0" rtl="0" algn="l">
              <a:spcBef>
                <a:spcPts val="0"/>
              </a:spcBef>
              <a:spcAft>
                <a:spcPts val="0"/>
              </a:spcAft>
              <a:buNone/>
            </a:pPr>
            <a:r>
              <a:t/>
            </a:r>
            <a:endParaRPr/>
          </a:p>
        </p:txBody>
      </p:sp>
      <p:sp>
        <p:nvSpPr>
          <p:cNvPr id="556" name="Google Shape;55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0" name="Google Shape;59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Three stages: audit and renew as usual today; subscription launches September 2026; and after that subscription is the exclusive renewal option while owned perpetual licenses keep running.</a:t>
            </a:r>
            <a:endParaRPr/>
          </a:p>
        </p:txBody>
      </p:sp>
      <p:sp>
        <p:nvSpPr>
          <p:cNvPr id="591" name="Google Shape;59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9" name="Google Shape;61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Appendix. Pull the single industry slide that fits this account — each shows one role per tier with a real workflow.</a:t>
            </a:r>
            <a:endParaRPr/>
          </a:p>
        </p:txBody>
      </p:sp>
      <p:sp>
        <p:nvSpPr>
          <p:cNvPr id="620" name="Google Shape;62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9" name="Google Shape;62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Architecture, Engineering &amp; Construction: CAD coordinator on Essentials, civil/corridor analyst on Advanced, reality-capture specialist on Professional.</a:t>
            </a:r>
            <a:endParaRPr/>
          </a:p>
        </p:txBody>
      </p:sp>
      <p:sp>
        <p:nvSpPr>
          <p:cNvPr id="630" name="Google Shape;630;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9" name="Google Shape;66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Emergency Services: duty officer on Essentials, EOC analyst on Advanced, damage-assessment/imagery analyst on Professional.</a:t>
            </a:r>
            <a:endParaRPr/>
          </a:p>
        </p:txBody>
      </p:sp>
      <p:sp>
        <p:nvSpPr>
          <p:cNvPr id="670" name="Google Shape;67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9" name="Google Shape;70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Energy: data manager on Essentials, siting/pipeline analyst on Advanced, survey/lidar specialist on Professional.</a:t>
            </a:r>
            <a:endParaRPr/>
          </a:p>
        </p:txBody>
      </p:sp>
      <p:sp>
        <p:nvSpPr>
          <p:cNvPr id="710" name="Google Shape;710;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9" name="Google Shape;74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Forestry: field data coordinator on Essentials, forest/terrain analyst on Advanced, inventory/lidar specialist on Professional.</a:t>
            </a:r>
            <a:endParaRPr/>
          </a:p>
        </p:txBody>
      </p:sp>
      <p:sp>
        <p:nvSpPr>
          <p:cNvPr id="750" name="Google Shape;750;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9" name="Google Shape;78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Surveying: CAD/data technician on Essentials, survey analyst on Advanced, lidar/UAV specialist on Professional.</a:t>
            </a:r>
            <a:endParaRPr/>
          </a:p>
        </p:txBody>
      </p:sp>
      <p:sp>
        <p:nvSpPr>
          <p:cNvPr id="790" name="Google Shape;79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0" name="Google Shape;82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Government &amp; Defense: GIS support/data manager on Essentials, terrain/operations analyst on Advanced, imagery/intel analyst on Professional with air-gapped deployment.</a:t>
            </a:r>
            <a:endParaRPr/>
          </a:p>
        </p:txBody>
      </p:sp>
      <p:sp>
        <p:nvSpPr>
          <p:cNvPr id="821" name="Google Shape;821;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20.png"/><Relationship Id="rId5"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20.png"/><Relationship Id="rId5"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30.png"/><Relationship Id="rId6" Type="http://schemas.openxmlformats.org/officeDocument/2006/relationships/image" Target="../media/image8.png"/><Relationship Id="rId7" Type="http://schemas.openxmlformats.org/officeDocument/2006/relationships/image" Target="../media/image2.png"/><Relationship Id="rId8"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14.png"/><Relationship Id="rId5"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12.png"/><Relationship Id="rId5"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C38"/>
        </a:solidFill>
      </p:bgPr>
    </p:bg>
    <p:spTree>
      <p:nvGrpSpPr>
        <p:cNvPr id="15" name="Shape 15"/>
        <p:cNvGrpSpPr/>
        <p:nvPr/>
      </p:nvGrpSpPr>
      <p:grpSpPr>
        <a:xfrm>
          <a:off x="0" y="0"/>
          <a:ext cx="0" cy="0"/>
          <a:chOff x="0" y="0"/>
          <a:chExt cx="0" cy="0"/>
        </a:xfrm>
      </p:grpSpPr>
      <p:pic>
        <p:nvPicPr>
          <p:cNvPr id="16" name="Google Shape;16;p3" title="bg-pattern-topographic-bluegreen-gradient.png"/>
          <p:cNvPicPr preferRelativeResize="0"/>
          <p:nvPr/>
        </p:nvPicPr>
        <p:blipFill rotWithShape="1">
          <a:blip r:embed="rId3">
            <a:alphaModFix/>
          </a:blip>
          <a:srcRect b="68631" l="0" r="0" t="0"/>
          <a:stretch/>
        </p:blipFill>
        <p:spPr>
          <a:xfrm>
            <a:off x="-25" y="7567072"/>
            <a:ext cx="18288000" cy="2719924"/>
          </a:xfrm>
          <a:prstGeom prst="rect">
            <a:avLst/>
          </a:prstGeom>
          <a:noFill/>
          <a:ln cap="flat" cmpd="sng" w="19050">
            <a:solidFill>
              <a:srgbClr val="013C4C"/>
            </a:solidFill>
            <a:prstDash val="solid"/>
            <a:round/>
            <a:headEnd len="sm" w="sm" type="none"/>
            <a:tailEnd len="sm" w="sm" type="none"/>
          </a:ln>
        </p:spPr>
      </p:pic>
      <p:pic>
        <p:nvPicPr>
          <p:cNvPr descr="preencoded.png" id="17" name="Google Shape;17;p3"/>
          <p:cNvPicPr preferRelativeResize="0"/>
          <p:nvPr/>
        </p:nvPicPr>
        <p:blipFill rotWithShape="1">
          <a:blip r:embed="rId4">
            <a:alphaModFix/>
          </a:blip>
          <a:srcRect b="0" l="0" r="0" t="0"/>
          <a:stretch/>
        </p:blipFill>
        <p:spPr>
          <a:xfrm>
            <a:off x="990600" y="838200"/>
            <a:ext cx="2571750" cy="514350"/>
          </a:xfrm>
          <a:prstGeom prst="rect">
            <a:avLst/>
          </a:prstGeom>
          <a:noFill/>
          <a:ln>
            <a:noFill/>
          </a:ln>
        </p:spPr>
      </p:pic>
      <p:sp>
        <p:nvSpPr>
          <p:cNvPr id="18" name="Google Shape;18;p3"/>
          <p:cNvSpPr/>
          <p:nvPr/>
        </p:nvSpPr>
        <p:spPr>
          <a:xfrm>
            <a:off x="990600" y="3883748"/>
            <a:ext cx="13735200" cy="1319100"/>
          </a:xfrm>
          <a:prstGeom prst="rect">
            <a:avLst/>
          </a:prstGeom>
          <a:noFill/>
          <a:ln>
            <a:noFill/>
          </a:ln>
        </p:spPr>
        <p:txBody>
          <a:bodyPr anchorCtr="0" anchor="t" bIns="25400" lIns="25400" spcFirstLastPara="1" rIns="25400" wrap="square" tIns="25400">
            <a:noAutofit/>
          </a:bodyPr>
          <a:lstStyle/>
          <a:p>
            <a:pPr indent="0" lvl="0" marL="0" marR="0" rtl="0" algn="l">
              <a:lnSpc>
                <a:spcPct val="98000"/>
              </a:lnSpc>
              <a:spcBef>
                <a:spcPts val="0"/>
              </a:spcBef>
              <a:spcAft>
                <a:spcPts val="0"/>
              </a:spcAft>
              <a:buClr>
                <a:srgbClr val="FFFFFF"/>
              </a:buClr>
              <a:buSzPts val="7800"/>
              <a:buFont typeface="Funnel Sans"/>
              <a:buNone/>
            </a:pPr>
            <a:r>
              <a:rPr b="0" i="0" lang="en-US" sz="7800" u="none" cap="none" strike="noStrike">
                <a:solidFill>
                  <a:srgbClr val="FFFFFF"/>
                </a:solidFill>
                <a:latin typeface="Funnel Sans"/>
                <a:ea typeface="Funnel Sans"/>
                <a:cs typeface="Funnel Sans"/>
                <a:sym typeface="Funnel Sans"/>
              </a:rPr>
              <a:t>Global Mapper Subscription</a:t>
            </a:r>
            <a:endParaRPr b="0" i="0" sz="7800" u="none" cap="none" strike="noStrike">
              <a:solidFill>
                <a:schemeClr val="dk1"/>
              </a:solidFill>
              <a:latin typeface="Calibri"/>
              <a:ea typeface="Calibri"/>
              <a:cs typeface="Calibri"/>
              <a:sym typeface="Calibri"/>
            </a:endParaRPr>
          </a:p>
        </p:txBody>
      </p:sp>
      <p:sp>
        <p:nvSpPr>
          <p:cNvPr id="19" name="Google Shape;19;p3"/>
          <p:cNvSpPr/>
          <p:nvPr/>
        </p:nvSpPr>
        <p:spPr>
          <a:xfrm>
            <a:off x="990600" y="5488607"/>
            <a:ext cx="11315700" cy="4494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F2E1CC"/>
              </a:buClr>
              <a:buSzPts val="2400"/>
              <a:buFont typeface="Work Sans"/>
              <a:buNone/>
            </a:pPr>
            <a:r>
              <a:rPr b="0" i="0" lang="en-US" sz="2400" u="none" cap="none" strike="noStrike">
                <a:solidFill>
                  <a:srgbClr val="F2E1CC"/>
                </a:solidFill>
                <a:latin typeface="Work Sans"/>
                <a:ea typeface="Work Sans"/>
                <a:cs typeface="Work Sans"/>
                <a:sym typeface="Work Sans"/>
              </a:rPr>
              <a:t>More capabilities for practitioners, more control for administrators.</a:t>
            </a:r>
            <a:endParaRPr b="0" i="0" sz="2400" u="none" cap="none" strike="noStrike">
              <a:solidFill>
                <a:schemeClr val="dk1"/>
              </a:solidFill>
              <a:latin typeface="Calibri"/>
              <a:ea typeface="Calibri"/>
              <a:cs typeface="Calibri"/>
              <a:sym typeface="Calibri"/>
            </a:endParaRPr>
          </a:p>
        </p:txBody>
      </p:sp>
      <p:sp>
        <p:nvSpPr>
          <p:cNvPr id="20" name="Google Shape;20;p3"/>
          <p:cNvSpPr/>
          <p:nvPr/>
        </p:nvSpPr>
        <p:spPr>
          <a:xfrm>
            <a:off x="990600" y="8803213"/>
            <a:ext cx="19911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1500"/>
              <a:buFont typeface="Work Sans"/>
              <a:buNone/>
            </a:pPr>
            <a:r>
              <a:rPr b="1" i="0" lang="en-US" sz="1500" u="none" cap="none" strike="noStrike">
                <a:solidFill>
                  <a:srgbClr val="FFFFFF"/>
                </a:solidFill>
                <a:latin typeface="Work Sans"/>
                <a:ea typeface="Work Sans"/>
                <a:cs typeface="Work Sans"/>
                <a:sym typeface="Work Sans"/>
              </a:rPr>
              <a:t>PREPARED FOR</a:t>
            </a:r>
            <a:endParaRPr b="0" i="0" sz="1500" u="none" cap="none" strike="noStrike">
              <a:solidFill>
                <a:schemeClr val="dk1"/>
              </a:solidFill>
              <a:latin typeface="Calibri"/>
              <a:ea typeface="Calibri"/>
              <a:cs typeface="Calibri"/>
              <a:sym typeface="Calibri"/>
            </a:endParaRPr>
          </a:p>
        </p:txBody>
      </p:sp>
      <p:sp>
        <p:nvSpPr>
          <p:cNvPr id="21" name="Google Shape;21;p3"/>
          <p:cNvSpPr/>
          <p:nvPr/>
        </p:nvSpPr>
        <p:spPr>
          <a:xfrm>
            <a:off x="2934072" y="8788926"/>
            <a:ext cx="1296300" cy="252300"/>
          </a:xfrm>
          <a:prstGeom prst="rect">
            <a:avLst/>
          </a:prstGeom>
          <a:solidFill>
            <a:srgbClr val="24D267">
              <a:alpha val="1411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2934072" y="9022288"/>
            <a:ext cx="1296300" cy="192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a:off x="3029322" y="8788926"/>
            <a:ext cx="1235700" cy="2715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500"/>
              <a:buFont typeface="Work Sans"/>
              <a:buNone/>
            </a:pPr>
            <a:r>
              <a:rPr b="1" i="0" lang="en-US" sz="1500" u="none" cap="none" strike="noStrike">
                <a:solidFill>
                  <a:srgbClr val="24D267"/>
                </a:solidFill>
                <a:latin typeface="Work Sans"/>
                <a:ea typeface="Work Sans"/>
                <a:cs typeface="Work Sans"/>
                <a:sym typeface="Work Sans"/>
              </a:rPr>
              <a:t>⟨ Account ⟩</a:t>
            </a:r>
            <a:endParaRPr b="0" i="0" sz="1500" u="none" cap="none" strike="noStrike">
              <a:solidFill>
                <a:schemeClr val="dk1"/>
              </a:solidFill>
              <a:latin typeface="Calibri"/>
              <a:ea typeface="Calibri"/>
              <a:cs typeface="Calibri"/>
              <a:sym typeface="Calibri"/>
            </a:endParaRPr>
          </a:p>
        </p:txBody>
      </p:sp>
      <p:sp>
        <p:nvSpPr>
          <p:cNvPr id="24" name="Google Shape;24;p3"/>
          <p:cNvSpPr/>
          <p:nvPr/>
        </p:nvSpPr>
        <p:spPr>
          <a:xfrm>
            <a:off x="4363864" y="8803213"/>
            <a:ext cx="1269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1500"/>
              <a:buFont typeface="Work Sans"/>
              <a:buNone/>
            </a:pPr>
            <a:r>
              <a:rPr b="0" i="0" lang="en-US" sz="1500" u="none" cap="none" strike="noStrike">
                <a:solidFill>
                  <a:srgbClr val="FFFFFF"/>
                </a:solidFill>
                <a:latin typeface="Work Sans"/>
                <a:ea typeface="Work Sans"/>
                <a:cs typeface="Work Sans"/>
                <a:sym typeface="Work Sans"/>
              </a:rPr>
              <a:t>·</a:t>
            </a:r>
            <a:endParaRPr b="0" i="0" sz="1500" u="none" cap="none" strike="noStrike">
              <a:solidFill>
                <a:schemeClr val="dk1"/>
              </a:solidFill>
              <a:latin typeface="Calibri"/>
              <a:ea typeface="Calibri"/>
              <a:cs typeface="Calibri"/>
              <a:sym typeface="Calibri"/>
            </a:endParaRPr>
          </a:p>
        </p:txBody>
      </p:sp>
      <p:sp>
        <p:nvSpPr>
          <p:cNvPr id="25" name="Google Shape;25;p3"/>
          <p:cNvSpPr/>
          <p:nvPr/>
        </p:nvSpPr>
        <p:spPr>
          <a:xfrm>
            <a:off x="4547890" y="8788926"/>
            <a:ext cx="941700" cy="252300"/>
          </a:xfrm>
          <a:prstGeom prst="rect">
            <a:avLst/>
          </a:prstGeom>
          <a:solidFill>
            <a:srgbClr val="24D267">
              <a:alpha val="1411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a:off x="4547890" y="9022288"/>
            <a:ext cx="941700" cy="192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a:off x="4643140" y="8788926"/>
            <a:ext cx="845400" cy="2715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500"/>
              <a:buFont typeface="Work Sans"/>
              <a:buNone/>
            </a:pPr>
            <a:r>
              <a:rPr b="1" i="0" lang="en-US" sz="1500" u="none" cap="none" strike="noStrike">
                <a:solidFill>
                  <a:srgbClr val="24D267"/>
                </a:solidFill>
                <a:latin typeface="Work Sans"/>
                <a:ea typeface="Work Sans"/>
                <a:cs typeface="Work Sans"/>
                <a:sym typeface="Work Sans"/>
              </a:rPr>
              <a:t>⟨ Date ⟩</a:t>
            </a:r>
            <a:endParaRPr b="0" i="0" sz="1500" u="none" cap="none" strike="noStrike">
              <a:solidFill>
                <a:schemeClr val="dk1"/>
              </a:solidFill>
              <a:latin typeface="Calibri"/>
              <a:ea typeface="Calibri"/>
              <a:cs typeface="Calibri"/>
              <a:sym typeface="Calibri"/>
            </a:endParaRPr>
          </a:p>
        </p:txBody>
      </p:sp>
      <p:sp>
        <p:nvSpPr>
          <p:cNvPr id="28" name="Google Shape;28;p3"/>
          <p:cNvSpPr/>
          <p:nvPr/>
        </p:nvSpPr>
        <p:spPr>
          <a:xfrm>
            <a:off x="5622950" y="8803213"/>
            <a:ext cx="1269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1500"/>
              <a:buFont typeface="Work Sans"/>
              <a:buNone/>
            </a:pPr>
            <a:r>
              <a:rPr b="0" i="0" lang="en-US" sz="1500" u="none" cap="none" strike="noStrike">
                <a:solidFill>
                  <a:srgbClr val="FFFFFF"/>
                </a:solidFill>
                <a:latin typeface="Work Sans"/>
                <a:ea typeface="Work Sans"/>
                <a:cs typeface="Work Sans"/>
                <a:sym typeface="Work Sans"/>
              </a:rPr>
              <a:t>·</a:t>
            </a:r>
            <a:endParaRPr b="0" i="0" sz="1500" u="none" cap="none" strike="noStrike">
              <a:solidFill>
                <a:schemeClr val="dk1"/>
              </a:solidFill>
              <a:latin typeface="Calibri"/>
              <a:ea typeface="Calibri"/>
              <a:cs typeface="Calibri"/>
              <a:sym typeface="Calibri"/>
            </a:endParaRPr>
          </a:p>
        </p:txBody>
      </p:sp>
      <p:sp>
        <p:nvSpPr>
          <p:cNvPr id="29" name="Google Shape;29;p3"/>
          <p:cNvSpPr/>
          <p:nvPr/>
        </p:nvSpPr>
        <p:spPr>
          <a:xfrm>
            <a:off x="5806976" y="8788926"/>
            <a:ext cx="1950300" cy="252300"/>
          </a:xfrm>
          <a:prstGeom prst="rect">
            <a:avLst/>
          </a:prstGeom>
          <a:solidFill>
            <a:srgbClr val="24D267">
              <a:alpha val="1411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a:off x="5806976" y="9022288"/>
            <a:ext cx="1950300" cy="192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5902226" y="8788926"/>
            <a:ext cx="1954800" cy="2715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500"/>
              <a:buFont typeface="Work Sans"/>
              <a:buNone/>
            </a:pPr>
            <a:r>
              <a:rPr b="1" i="0" lang="en-US" sz="1500" u="none" cap="none" strike="noStrike">
                <a:solidFill>
                  <a:srgbClr val="24D267"/>
                </a:solidFill>
                <a:latin typeface="Work Sans"/>
                <a:ea typeface="Work Sans"/>
                <a:cs typeface="Work Sans"/>
                <a:sym typeface="Work Sans"/>
              </a:rPr>
              <a:t>⟨ AM name, title ⟩</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4F3"/>
        </a:solidFill>
      </p:bgPr>
    </p:bg>
    <p:spTree>
      <p:nvGrpSpPr>
        <p:cNvPr id="36" name="Shape 36"/>
        <p:cNvGrpSpPr/>
        <p:nvPr/>
      </p:nvGrpSpPr>
      <p:grpSpPr>
        <a:xfrm>
          <a:off x="0" y="0"/>
          <a:ext cx="0" cy="0"/>
          <a:chOff x="0" y="0"/>
          <a:chExt cx="0" cy="0"/>
        </a:xfrm>
      </p:grpSpPr>
      <p:sp>
        <p:nvSpPr>
          <p:cNvPr id="37" name="Google Shape;37;p4"/>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THE NEW LICENSE MODEL AT A GLANCE</a:t>
            </a:r>
            <a:endParaRPr b="0" i="0" sz="1500" u="none" cap="none" strike="noStrike">
              <a:solidFill>
                <a:schemeClr val="dk1"/>
              </a:solidFill>
              <a:latin typeface="Calibri"/>
              <a:ea typeface="Calibri"/>
              <a:cs typeface="Calibri"/>
              <a:sym typeface="Calibri"/>
            </a:endParaRPr>
          </a:p>
        </p:txBody>
      </p:sp>
      <p:sp>
        <p:nvSpPr>
          <p:cNvPr id="38" name="Google Shape;38;p4"/>
          <p:cNvSpPr/>
          <p:nvPr/>
        </p:nvSpPr>
        <p:spPr>
          <a:xfrm>
            <a:off x="952500" y="1119188"/>
            <a:ext cx="18021300" cy="582141"/>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4200"/>
              <a:buFont typeface="Funnel Sans"/>
              <a:buNone/>
            </a:pPr>
            <a:r>
              <a:rPr b="0" i="0" lang="en-US" sz="4200" u="none" cap="none" strike="noStrike">
                <a:solidFill>
                  <a:srgbClr val="002C38"/>
                </a:solidFill>
                <a:latin typeface="Funnel Sans"/>
                <a:ea typeface="Funnel Sans"/>
                <a:cs typeface="Funnel Sans"/>
                <a:sym typeface="Funnel Sans"/>
              </a:rPr>
              <a:t>Global Mapper Subscription is…</a:t>
            </a:r>
            <a:endParaRPr b="0" i="0" sz="4200" u="none" cap="none" strike="noStrike">
              <a:solidFill>
                <a:schemeClr val="dk1"/>
              </a:solidFill>
              <a:latin typeface="Calibri"/>
              <a:ea typeface="Calibri"/>
              <a:cs typeface="Calibri"/>
              <a:sym typeface="Calibri"/>
            </a:endParaRPr>
          </a:p>
        </p:txBody>
      </p:sp>
      <p:sp>
        <p:nvSpPr>
          <p:cNvPr id="39" name="Google Shape;39;p4"/>
          <p:cNvSpPr/>
          <p:nvPr/>
        </p:nvSpPr>
        <p:spPr>
          <a:xfrm>
            <a:off x="952500" y="3346175"/>
            <a:ext cx="5359500" cy="30204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4"/>
          <p:cNvSpPr/>
          <p:nvPr/>
        </p:nvSpPr>
        <p:spPr>
          <a:xfrm>
            <a:off x="1209675" y="3584302"/>
            <a:ext cx="152400" cy="1524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4"/>
          <p:cNvSpPr/>
          <p:nvPr/>
        </p:nvSpPr>
        <p:spPr>
          <a:xfrm>
            <a:off x="1209675" y="3850860"/>
            <a:ext cx="5329500" cy="295200"/>
          </a:xfrm>
          <a:prstGeom prst="rect">
            <a:avLst/>
          </a:prstGeom>
          <a:noFill/>
          <a:ln>
            <a:noFill/>
          </a:ln>
        </p:spPr>
        <p:txBody>
          <a:bodyPr anchorCtr="0" anchor="t" bIns="25400" lIns="25400" spcFirstLastPara="1" rIns="25400" wrap="square" tIns="25400">
            <a:noAutofit/>
          </a:bodyPr>
          <a:lstStyle/>
          <a:p>
            <a:pPr indent="0" lvl="0" marL="0" marR="0" rtl="0" algn="l">
              <a:lnSpc>
                <a:spcPct val="108000"/>
              </a:lnSpc>
              <a:spcBef>
                <a:spcPts val="0"/>
              </a:spcBef>
              <a:spcAft>
                <a:spcPts val="0"/>
              </a:spcAft>
              <a:buClr>
                <a:srgbClr val="002C38"/>
              </a:buClr>
              <a:buSzPts val="1875"/>
              <a:buFont typeface="Funnel Sans"/>
              <a:buNone/>
            </a:pPr>
            <a:r>
              <a:rPr b="0" i="0" lang="en-US" sz="1875" u="none" cap="none" strike="noStrike">
                <a:solidFill>
                  <a:srgbClr val="002C38"/>
                </a:solidFill>
                <a:latin typeface="Funnel Sans"/>
                <a:ea typeface="Funnel Sans"/>
                <a:cs typeface="Funnel Sans"/>
                <a:sym typeface="Funnel Sans"/>
              </a:rPr>
              <a:t>Fit to user workflows</a:t>
            </a:r>
            <a:endParaRPr b="0" i="0" sz="1875" u="none" cap="none" strike="noStrike">
              <a:solidFill>
                <a:schemeClr val="dk1"/>
              </a:solidFill>
              <a:latin typeface="Calibri"/>
              <a:ea typeface="Calibri"/>
              <a:cs typeface="Calibri"/>
              <a:sym typeface="Calibri"/>
            </a:endParaRPr>
          </a:p>
        </p:txBody>
      </p:sp>
      <p:sp>
        <p:nvSpPr>
          <p:cNvPr id="42" name="Google Shape;42;p4"/>
          <p:cNvSpPr/>
          <p:nvPr/>
        </p:nvSpPr>
        <p:spPr>
          <a:xfrm>
            <a:off x="1209675" y="4279058"/>
            <a:ext cx="4883400" cy="981000"/>
          </a:xfrm>
          <a:prstGeom prst="rect">
            <a:avLst/>
          </a:prstGeom>
          <a:noFill/>
          <a:ln>
            <a:noFill/>
          </a:ln>
        </p:spPr>
        <p:txBody>
          <a:bodyPr anchorCtr="0" anchor="t" bIns="25400" lIns="25400" spcFirstLastPara="1" rIns="25400" wrap="square" tIns="25400">
            <a:noAutofit/>
          </a:bodyPr>
          <a:lstStyle/>
          <a:p>
            <a:pPr indent="0" lvl="0" marL="0" marR="0" rtl="0" algn="l">
              <a:lnSpc>
                <a:spcPct val="150000"/>
              </a:lnSpc>
              <a:spcBef>
                <a:spcPts val="0"/>
              </a:spcBef>
              <a:spcAft>
                <a:spcPts val="0"/>
              </a:spcAft>
              <a:buClr>
                <a:srgbClr val="5E6468"/>
              </a:buClr>
              <a:buSzPts val="1650"/>
              <a:buFont typeface="Work Sans"/>
              <a:buNone/>
            </a:pPr>
            <a:r>
              <a:rPr lang="en-US" sz="1600">
                <a:solidFill>
                  <a:srgbClr val="5E6468"/>
                </a:solidFill>
                <a:latin typeface="Work Sans"/>
                <a:ea typeface="Work Sans"/>
                <a:cs typeface="Work Sans"/>
                <a:sym typeface="Work Sans"/>
              </a:rPr>
              <a:t>The new model features named-user licenses, managed in the new Blue Marble Hub. Three tiers matched to the work each practitioner performs: Essentials, Advanced, Professional.</a:t>
            </a:r>
            <a:endParaRPr b="0" i="0" sz="1600" u="none" cap="none" strike="noStrike">
              <a:solidFill>
                <a:schemeClr val="dk1"/>
              </a:solidFill>
              <a:latin typeface="Calibri"/>
              <a:ea typeface="Calibri"/>
              <a:cs typeface="Calibri"/>
              <a:sym typeface="Calibri"/>
            </a:endParaRPr>
          </a:p>
        </p:txBody>
      </p:sp>
      <p:sp>
        <p:nvSpPr>
          <p:cNvPr id="43" name="Google Shape;43;p4"/>
          <p:cNvSpPr/>
          <p:nvPr/>
        </p:nvSpPr>
        <p:spPr>
          <a:xfrm>
            <a:off x="6464275" y="3346175"/>
            <a:ext cx="5359500" cy="30204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a:off x="6721450" y="3584302"/>
            <a:ext cx="152400" cy="1524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
          <p:cNvSpPr/>
          <p:nvPr/>
        </p:nvSpPr>
        <p:spPr>
          <a:xfrm>
            <a:off x="6721450" y="3850860"/>
            <a:ext cx="5329500" cy="295200"/>
          </a:xfrm>
          <a:prstGeom prst="rect">
            <a:avLst/>
          </a:prstGeom>
          <a:noFill/>
          <a:ln>
            <a:noFill/>
          </a:ln>
        </p:spPr>
        <p:txBody>
          <a:bodyPr anchorCtr="0" anchor="t" bIns="25400" lIns="25400" spcFirstLastPara="1" rIns="25400" wrap="square" tIns="25400">
            <a:noAutofit/>
          </a:bodyPr>
          <a:lstStyle/>
          <a:p>
            <a:pPr indent="0" lvl="0" marL="0" marR="0" rtl="0" algn="l">
              <a:lnSpc>
                <a:spcPct val="108000"/>
              </a:lnSpc>
              <a:spcBef>
                <a:spcPts val="0"/>
              </a:spcBef>
              <a:spcAft>
                <a:spcPts val="0"/>
              </a:spcAft>
              <a:buClr>
                <a:srgbClr val="002C38"/>
              </a:buClr>
              <a:buSzPts val="1875"/>
              <a:buFont typeface="Funnel Sans"/>
              <a:buNone/>
            </a:pPr>
            <a:r>
              <a:rPr b="0" i="0" lang="en-US" sz="1875" u="none" cap="none" strike="noStrike">
                <a:solidFill>
                  <a:srgbClr val="002C38"/>
                </a:solidFill>
                <a:latin typeface="Funnel Sans"/>
                <a:ea typeface="Funnel Sans"/>
                <a:cs typeface="Funnel Sans"/>
                <a:sym typeface="Funnel Sans"/>
              </a:rPr>
              <a:t>Always current</a:t>
            </a:r>
            <a:endParaRPr b="0" i="0" sz="1875" u="none" cap="none" strike="noStrike">
              <a:solidFill>
                <a:schemeClr val="dk1"/>
              </a:solidFill>
              <a:latin typeface="Calibri"/>
              <a:ea typeface="Calibri"/>
              <a:cs typeface="Calibri"/>
              <a:sym typeface="Calibri"/>
            </a:endParaRPr>
          </a:p>
        </p:txBody>
      </p:sp>
      <p:sp>
        <p:nvSpPr>
          <p:cNvPr id="46" name="Google Shape;46;p4"/>
          <p:cNvSpPr/>
          <p:nvPr/>
        </p:nvSpPr>
        <p:spPr>
          <a:xfrm>
            <a:off x="6721450" y="4279058"/>
            <a:ext cx="4883400" cy="981000"/>
          </a:xfrm>
          <a:prstGeom prst="rect">
            <a:avLst/>
          </a:prstGeom>
          <a:noFill/>
          <a:ln>
            <a:noFill/>
          </a:ln>
        </p:spPr>
        <p:txBody>
          <a:bodyPr anchorCtr="0" anchor="t" bIns="25400" lIns="25400" spcFirstLastPara="1" rIns="25400" wrap="square" tIns="25400">
            <a:noAutofit/>
          </a:bodyPr>
          <a:lstStyle/>
          <a:p>
            <a:pPr indent="0" lvl="0" marL="0" marR="0" rtl="0" algn="l">
              <a:lnSpc>
                <a:spcPct val="150000"/>
              </a:lnSpc>
              <a:spcBef>
                <a:spcPts val="0"/>
              </a:spcBef>
              <a:spcAft>
                <a:spcPts val="0"/>
              </a:spcAft>
              <a:buClr>
                <a:srgbClr val="5E6468"/>
              </a:buClr>
              <a:buSzPts val="1650"/>
              <a:buFont typeface="Work Sans"/>
              <a:buNone/>
            </a:pPr>
            <a:r>
              <a:rPr lang="en-US" sz="1600">
                <a:solidFill>
                  <a:srgbClr val="5E6468"/>
                </a:solidFill>
                <a:latin typeface="Work Sans"/>
                <a:ea typeface="Work Sans"/>
                <a:cs typeface="Work Sans"/>
                <a:sym typeface="Work Sans"/>
              </a:rPr>
              <a:t>Four releases a year, with security patches. Plus, support and the full training library are included with no separate M&amp;S contract to renew so your team can make the most of Global Mapper.</a:t>
            </a:r>
            <a:endParaRPr sz="1600">
              <a:solidFill>
                <a:srgbClr val="5E6468"/>
              </a:solidFill>
              <a:latin typeface="Work Sans"/>
              <a:ea typeface="Work Sans"/>
              <a:cs typeface="Work Sans"/>
              <a:sym typeface="Work Sans"/>
            </a:endParaRPr>
          </a:p>
          <a:p>
            <a:pPr indent="0" lvl="0" marL="0" marR="0" rtl="0" algn="l">
              <a:lnSpc>
                <a:spcPct val="150000"/>
              </a:lnSpc>
              <a:spcBef>
                <a:spcPts val="0"/>
              </a:spcBef>
              <a:spcAft>
                <a:spcPts val="0"/>
              </a:spcAft>
              <a:buClr>
                <a:srgbClr val="5E6468"/>
              </a:buClr>
              <a:buSzPts val="1650"/>
              <a:buFont typeface="Work Sans"/>
              <a:buNone/>
            </a:pPr>
            <a:r>
              <a:t/>
            </a:r>
            <a:endParaRPr sz="1600">
              <a:solidFill>
                <a:srgbClr val="5E6468"/>
              </a:solidFill>
              <a:latin typeface="Work Sans"/>
              <a:ea typeface="Work Sans"/>
              <a:cs typeface="Work Sans"/>
              <a:sym typeface="Work Sans"/>
            </a:endParaRPr>
          </a:p>
        </p:txBody>
      </p:sp>
      <p:sp>
        <p:nvSpPr>
          <p:cNvPr id="47" name="Google Shape;47;p4"/>
          <p:cNvSpPr/>
          <p:nvPr/>
        </p:nvSpPr>
        <p:spPr>
          <a:xfrm>
            <a:off x="11976050" y="3346175"/>
            <a:ext cx="5359500" cy="30204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4"/>
          <p:cNvSpPr/>
          <p:nvPr/>
        </p:nvSpPr>
        <p:spPr>
          <a:xfrm>
            <a:off x="12233225" y="3584302"/>
            <a:ext cx="152400" cy="1524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4"/>
          <p:cNvSpPr/>
          <p:nvPr/>
        </p:nvSpPr>
        <p:spPr>
          <a:xfrm>
            <a:off x="12233225" y="3850860"/>
            <a:ext cx="5329500" cy="295200"/>
          </a:xfrm>
          <a:prstGeom prst="rect">
            <a:avLst/>
          </a:prstGeom>
          <a:noFill/>
          <a:ln>
            <a:noFill/>
          </a:ln>
        </p:spPr>
        <p:txBody>
          <a:bodyPr anchorCtr="0" anchor="t" bIns="25400" lIns="25400" spcFirstLastPara="1" rIns="25400" wrap="square" tIns="25400">
            <a:noAutofit/>
          </a:bodyPr>
          <a:lstStyle/>
          <a:p>
            <a:pPr indent="0" lvl="0" marL="0" marR="0" rtl="0" algn="l">
              <a:lnSpc>
                <a:spcPct val="108000"/>
              </a:lnSpc>
              <a:spcBef>
                <a:spcPts val="0"/>
              </a:spcBef>
              <a:spcAft>
                <a:spcPts val="0"/>
              </a:spcAft>
              <a:buClr>
                <a:srgbClr val="002C38"/>
              </a:buClr>
              <a:buSzPts val="1875"/>
              <a:buFont typeface="Funnel Sans"/>
              <a:buNone/>
            </a:pPr>
            <a:r>
              <a:rPr lang="en-US" sz="1875">
                <a:solidFill>
                  <a:srgbClr val="002C38"/>
                </a:solidFill>
                <a:latin typeface="Funnel Sans"/>
                <a:ea typeface="Funnel Sans"/>
                <a:cs typeface="Funnel Sans"/>
                <a:sym typeface="Funnel Sans"/>
              </a:rPr>
              <a:t>More Capabilities in Fewer Apps</a:t>
            </a:r>
            <a:endParaRPr sz="1875">
              <a:solidFill>
                <a:srgbClr val="002C38"/>
              </a:solidFill>
              <a:latin typeface="Funnel Sans"/>
              <a:ea typeface="Funnel Sans"/>
              <a:cs typeface="Funnel Sans"/>
              <a:sym typeface="Funnel Sans"/>
            </a:endParaRPr>
          </a:p>
        </p:txBody>
      </p:sp>
      <p:sp>
        <p:nvSpPr>
          <p:cNvPr id="50" name="Google Shape;50;p4"/>
          <p:cNvSpPr/>
          <p:nvPr/>
        </p:nvSpPr>
        <p:spPr>
          <a:xfrm>
            <a:off x="12233225" y="4279058"/>
            <a:ext cx="4883400" cy="1295400"/>
          </a:xfrm>
          <a:prstGeom prst="rect">
            <a:avLst/>
          </a:prstGeom>
          <a:noFill/>
          <a:ln>
            <a:noFill/>
          </a:ln>
        </p:spPr>
        <p:txBody>
          <a:bodyPr anchorCtr="0" anchor="t" bIns="25400" lIns="25400" spcFirstLastPara="1" rIns="25400" wrap="square" tIns="25400">
            <a:noAutofit/>
          </a:bodyPr>
          <a:lstStyle/>
          <a:p>
            <a:pPr indent="0" lvl="0" marL="0" marR="0" rtl="0" algn="l">
              <a:lnSpc>
                <a:spcPct val="150000"/>
              </a:lnSpc>
              <a:spcBef>
                <a:spcPts val="0"/>
              </a:spcBef>
              <a:spcAft>
                <a:spcPts val="0"/>
              </a:spcAft>
              <a:buClr>
                <a:srgbClr val="5E6468"/>
              </a:buClr>
              <a:buSzPts val="1650"/>
              <a:buFont typeface="Work Sans"/>
              <a:buNone/>
            </a:pPr>
            <a:r>
              <a:rPr lang="en-US" sz="1600">
                <a:solidFill>
                  <a:srgbClr val="5E6468"/>
                </a:solidFill>
                <a:latin typeface="Work Sans"/>
                <a:ea typeface="Work Sans"/>
                <a:cs typeface="Work Sans"/>
                <a:sym typeface="Work Sans"/>
              </a:rPr>
              <a:t>New features coming exclusively to Global Mapper subscription take over more of the GIS workflow so that practitioners can work without tool-switching and IT has fewer licenses to manage.</a:t>
            </a:r>
            <a:endParaRPr sz="1600">
              <a:solidFill>
                <a:srgbClr val="5E6468"/>
              </a:solidFill>
              <a:latin typeface="Work Sans"/>
              <a:ea typeface="Work Sans"/>
              <a:cs typeface="Work Sans"/>
              <a:sym typeface="Work Sans"/>
            </a:endParaRPr>
          </a:p>
          <a:p>
            <a:pPr indent="0" lvl="0" marL="0" marR="0" rtl="0" algn="l">
              <a:lnSpc>
                <a:spcPct val="150000"/>
              </a:lnSpc>
              <a:spcBef>
                <a:spcPts val="0"/>
              </a:spcBef>
              <a:spcAft>
                <a:spcPts val="0"/>
              </a:spcAft>
              <a:buClr>
                <a:srgbClr val="5E6468"/>
              </a:buClr>
              <a:buSzPts val="1650"/>
              <a:buFont typeface="Work Sans"/>
              <a:buNone/>
            </a:pPr>
            <a:r>
              <a:t/>
            </a:r>
            <a:endParaRPr sz="1600">
              <a:solidFill>
                <a:srgbClr val="5E6468"/>
              </a:solidFill>
              <a:latin typeface="Work Sans"/>
              <a:ea typeface="Work Sans"/>
              <a:cs typeface="Work Sans"/>
              <a:sym typeface="Work Sans"/>
            </a:endParaRPr>
          </a:p>
        </p:txBody>
      </p:sp>
      <p:sp>
        <p:nvSpPr>
          <p:cNvPr id="51" name="Google Shape;51;p4"/>
          <p:cNvSpPr/>
          <p:nvPr/>
        </p:nvSpPr>
        <p:spPr>
          <a:xfrm>
            <a:off x="952500" y="6524168"/>
            <a:ext cx="5359500" cy="26637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1209675" y="6762295"/>
            <a:ext cx="152400" cy="1524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p:nvPr/>
        </p:nvSpPr>
        <p:spPr>
          <a:xfrm>
            <a:off x="1209675" y="7043069"/>
            <a:ext cx="5329500" cy="295200"/>
          </a:xfrm>
          <a:prstGeom prst="rect">
            <a:avLst/>
          </a:prstGeom>
          <a:noFill/>
          <a:ln>
            <a:noFill/>
          </a:ln>
        </p:spPr>
        <p:txBody>
          <a:bodyPr anchorCtr="0" anchor="t" bIns="25400" lIns="25400" spcFirstLastPara="1" rIns="25400" wrap="square" tIns="25400">
            <a:noAutofit/>
          </a:bodyPr>
          <a:lstStyle/>
          <a:p>
            <a:pPr indent="0" lvl="0" marL="0" marR="0" rtl="0" algn="l">
              <a:lnSpc>
                <a:spcPct val="108000"/>
              </a:lnSpc>
              <a:spcBef>
                <a:spcPts val="0"/>
              </a:spcBef>
              <a:spcAft>
                <a:spcPts val="0"/>
              </a:spcAft>
              <a:buClr>
                <a:srgbClr val="002C38"/>
              </a:buClr>
              <a:buSzPts val="1875"/>
              <a:buFont typeface="Funnel Sans"/>
              <a:buNone/>
            </a:pPr>
            <a:r>
              <a:rPr lang="en-US" sz="1875">
                <a:solidFill>
                  <a:srgbClr val="002C38"/>
                </a:solidFill>
                <a:latin typeface="Funnel Sans"/>
                <a:ea typeface="Funnel Sans"/>
                <a:cs typeface="Funnel Sans"/>
                <a:sym typeface="Funnel Sans"/>
              </a:rPr>
              <a:t>Budget Conscious</a:t>
            </a:r>
            <a:endParaRPr sz="1875">
              <a:solidFill>
                <a:srgbClr val="002C38"/>
              </a:solidFill>
              <a:latin typeface="Funnel Sans"/>
              <a:ea typeface="Funnel Sans"/>
              <a:cs typeface="Funnel Sans"/>
              <a:sym typeface="Funnel Sans"/>
            </a:endParaRPr>
          </a:p>
          <a:p>
            <a:pPr indent="0" lvl="0" marL="0" marR="0" rtl="0" algn="l">
              <a:lnSpc>
                <a:spcPct val="108000"/>
              </a:lnSpc>
              <a:spcBef>
                <a:spcPts val="0"/>
              </a:spcBef>
              <a:spcAft>
                <a:spcPts val="0"/>
              </a:spcAft>
              <a:buClr>
                <a:srgbClr val="002C38"/>
              </a:buClr>
              <a:buSzPts val="1875"/>
              <a:buFont typeface="Funnel Sans"/>
              <a:buNone/>
            </a:pPr>
            <a:r>
              <a:t/>
            </a:r>
            <a:endParaRPr sz="1875">
              <a:solidFill>
                <a:srgbClr val="002C38"/>
              </a:solidFill>
              <a:latin typeface="Funnel Sans"/>
              <a:ea typeface="Funnel Sans"/>
              <a:cs typeface="Funnel Sans"/>
              <a:sym typeface="Funnel Sans"/>
            </a:endParaRPr>
          </a:p>
        </p:txBody>
      </p:sp>
      <p:sp>
        <p:nvSpPr>
          <p:cNvPr id="54" name="Google Shape;54;p4"/>
          <p:cNvSpPr/>
          <p:nvPr/>
        </p:nvSpPr>
        <p:spPr>
          <a:xfrm>
            <a:off x="1209675" y="7471267"/>
            <a:ext cx="4883400" cy="981000"/>
          </a:xfrm>
          <a:prstGeom prst="rect">
            <a:avLst/>
          </a:prstGeom>
          <a:noFill/>
          <a:ln>
            <a:noFill/>
          </a:ln>
        </p:spPr>
        <p:txBody>
          <a:bodyPr anchorCtr="0" anchor="t" bIns="25400" lIns="25400" spcFirstLastPara="1" rIns="25400" wrap="square" tIns="25400">
            <a:noAutofit/>
          </a:bodyPr>
          <a:lstStyle/>
          <a:p>
            <a:pPr indent="0" lvl="0" marL="0" marR="0" rtl="0" algn="l">
              <a:lnSpc>
                <a:spcPct val="150000"/>
              </a:lnSpc>
              <a:spcBef>
                <a:spcPts val="0"/>
              </a:spcBef>
              <a:spcAft>
                <a:spcPts val="0"/>
              </a:spcAft>
              <a:buClr>
                <a:srgbClr val="5E6468"/>
              </a:buClr>
              <a:buSzPts val="1650"/>
              <a:buFont typeface="Work Sans"/>
              <a:buNone/>
            </a:pPr>
            <a:r>
              <a:rPr lang="en-US" sz="1600">
                <a:solidFill>
                  <a:srgbClr val="5E6468"/>
                </a:solidFill>
                <a:latin typeface="Work Sans"/>
                <a:ea typeface="Work Sans"/>
                <a:cs typeface="Work Sans"/>
                <a:sym typeface="Work Sans"/>
              </a:rPr>
              <a:t>Converts a large capital outlay into a manageable annual operating expense. More predictable, simpler to forecast, and easy to scale with your evolving business needs.</a:t>
            </a:r>
            <a:endParaRPr sz="1600">
              <a:solidFill>
                <a:srgbClr val="5E6468"/>
              </a:solidFill>
              <a:latin typeface="Work Sans"/>
              <a:ea typeface="Work Sans"/>
              <a:cs typeface="Work Sans"/>
              <a:sym typeface="Work Sans"/>
            </a:endParaRPr>
          </a:p>
          <a:p>
            <a:pPr indent="0" lvl="0" marL="0" marR="0" rtl="0" algn="l">
              <a:lnSpc>
                <a:spcPct val="150000"/>
              </a:lnSpc>
              <a:spcBef>
                <a:spcPts val="0"/>
              </a:spcBef>
              <a:spcAft>
                <a:spcPts val="0"/>
              </a:spcAft>
              <a:buClr>
                <a:srgbClr val="5E6468"/>
              </a:buClr>
              <a:buSzPts val="1650"/>
              <a:buFont typeface="Work Sans"/>
              <a:buNone/>
            </a:pPr>
            <a:r>
              <a:t/>
            </a:r>
            <a:endParaRPr sz="1600">
              <a:solidFill>
                <a:srgbClr val="5E6468"/>
              </a:solidFill>
              <a:latin typeface="Work Sans"/>
              <a:ea typeface="Work Sans"/>
              <a:cs typeface="Work Sans"/>
              <a:sym typeface="Work Sans"/>
            </a:endParaRPr>
          </a:p>
          <a:p>
            <a:pPr indent="0" lvl="0" marL="0" marR="0" rtl="0" algn="l">
              <a:lnSpc>
                <a:spcPct val="150000"/>
              </a:lnSpc>
              <a:spcBef>
                <a:spcPts val="0"/>
              </a:spcBef>
              <a:spcAft>
                <a:spcPts val="0"/>
              </a:spcAft>
              <a:buClr>
                <a:srgbClr val="5E6468"/>
              </a:buClr>
              <a:buSzPts val="1650"/>
              <a:buFont typeface="Work Sans"/>
              <a:buNone/>
            </a:pPr>
            <a:r>
              <a:t/>
            </a:r>
            <a:endParaRPr sz="1600">
              <a:solidFill>
                <a:srgbClr val="5E6468"/>
              </a:solidFill>
              <a:latin typeface="Work Sans"/>
              <a:ea typeface="Work Sans"/>
              <a:cs typeface="Work Sans"/>
              <a:sym typeface="Work Sans"/>
            </a:endParaRPr>
          </a:p>
        </p:txBody>
      </p:sp>
      <p:sp>
        <p:nvSpPr>
          <p:cNvPr id="55" name="Google Shape;55;p4"/>
          <p:cNvSpPr/>
          <p:nvPr/>
        </p:nvSpPr>
        <p:spPr>
          <a:xfrm>
            <a:off x="6464275" y="6524168"/>
            <a:ext cx="5359500" cy="26637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4"/>
          <p:cNvSpPr/>
          <p:nvPr/>
        </p:nvSpPr>
        <p:spPr>
          <a:xfrm>
            <a:off x="6721450" y="6762295"/>
            <a:ext cx="152400" cy="1524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4"/>
          <p:cNvSpPr/>
          <p:nvPr/>
        </p:nvSpPr>
        <p:spPr>
          <a:xfrm>
            <a:off x="6721450" y="7043069"/>
            <a:ext cx="5329500" cy="295200"/>
          </a:xfrm>
          <a:prstGeom prst="rect">
            <a:avLst/>
          </a:prstGeom>
          <a:noFill/>
          <a:ln>
            <a:noFill/>
          </a:ln>
        </p:spPr>
        <p:txBody>
          <a:bodyPr anchorCtr="0" anchor="t" bIns="25400" lIns="25400" spcFirstLastPara="1" rIns="25400" wrap="square" tIns="25400">
            <a:noAutofit/>
          </a:bodyPr>
          <a:lstStyle/>
          <a:p>
            <a:pPr indent="0" lvl="0" marL="0" marR="0" rtl="0" algn="l">
              <a:lnSpc>
                <a:spcPct val="108000"/>
              </a:lnSpc>
              <a:spcBef>
                <a:spcPts val="0"/>
              </a:spcBef>
              <a:spcAft>
                <a:spcPts val="0"/>
              </a:spcAft>
              <a:buClr>
                <a:srgbClr val="002C38"/>
              </a:buClr>
              <a:buSzPts val="1875"/>
              <a:buFont typeface="Funnel Sans"/>
              <a:buNone/>
            </a:pPr>
            <a:r>
              <a:rPr lang="en-US" sz="1875">
                <a:solidFill>
                  <a:srgbClr val="002C38"/>
                </a:solidFill>
                <a:latin typeface="Funnel Sans"/>
                <a:ea typeface="Funnel Sans"/>
                <a:cs typeface="Funnel Sans"/>
                <a:sym typeface="Funnel Sans"/>
              </a:rPr>
              <a:t>Simpler to Administer</a:t>
            </a:r>
            <a:endParaRPr sz="1875">
              <a:solidFill>
                <a:srgbClr val="002C38"/>
              </a:solidFill>
              <a:latin typeface="Funnel Sans"/>
              <a:ea typeface="Funnel Sans"/>
              <a:cs typeface="Funnel Sans"/>
              <a:sym typeface="Funnel Sans"/>
            </a:endParaRPr>
          </a:p>
          <a:p>
            <a:pPr indent="0" lvl="0" marL="0" marR="0" rtl="0" algn="l">
              <a:lnSpc>
                <a:spcPct val="108000"/>
              </a:lnSpc>
              <a:spcBef>
                <a:spcPts val="0"/>
              </a:spcBef>
              <a:spcAft>
                <a:spcPts val="0"/>
              </a:spcAft>
              <a:buClr>
                <a:srgbClr val="002C38"/>
              </a:buClr>
              <a:buSzPts val="1875"/>
              <a:buFont typeface="Funnel Sans"/>
              <a:buNone/>
            </a:pPr>
            <a:r>
              <a:t/>
            </a:r>
            <a:endParaRPr sz="1875">
              <a:solidFill>
                <a:srgbClr val="002C38"/>
              </a:solidFill>
              <a:latin typeface="Funnel Sans"/>
              <a:ea typeface="Funnel Sans"/>
              <a:cs typeface="Funnel Sans"/>
              <a:sym typeface="Funnel Sans"/>
            </a:endParaRPr>
          </a:p>
        </p:txBody>
      </p:sp>
      <p:sp>
        <p:nvSpPr>
          <p:cNvPr id="58" name="Google Shape;58;p4"/>
          <p:cNvSpPr/>
          <p:nvPr/>
        </p:nvSpPr>
        <p:spPr>
          <a:xfrm>
            <a:off x="6721450" y="7471267"/>
            <a:ext cx="4883400" cy="1295400"/>
          </a:xfrm>
          <a:prstGeom prst="rect">
            <a:avLst/>
          </a:prstGeom>
          <a:noFill/>
          <a:ln>
            <a:noFill/>
          </a:ln>
        </p:spPr>
        <p:txBody>
          <a:bodyPr anchorCtr="0" anchor="t" bIns="25400" lIns="25400" spcFirstLastPara="1" rIns="25400" wrap="square" tIns="25400">
            <a:noAutofit/>
          </a:bodyPr>
          <a:lstStyle/>
          <a:p>
            <a:pPr indent="0" lvl="0" marL="0" marR="0" rtl="0" algn="l">
              <a:lnSpc>
                <a:spcPct val="150000"/>
              </a:lnSpc>
              <a:spcBef>
                <a:spcPts val="0"/>
              </a:spcBef>
              <a:spcAft>
                <a:spcPts val="0"/>
              </a:spcAft>
              <a:buClr>
                <a:srgbClr val="5E6468"/>
              </a:buClr>
              <a:buSzPts val="1650"/>
              <a:buFont typeface="Work Sans"/>
              <a:buNone/>
            </a:pPr>
            <a:r>
              <a:rPr lang="en-US" sz="1600">
                <a:solidFill>
                  <a:srgbClr val="5E6468"/>
                </a:solidFill>
                <a:latin typeface="Work Sans"/>
                <a:ea typeface="Work Sans"/>
                <a:cs typeface="Work Sans"/>
                <a:sym typeface="Work Sans"/>
              </a:rPr>
              <a:t>The new Blue Marble Hub gives you one place to manage licenses, issue offline tokens for air-gapped or field crews, view billing, and handle renewals. No support tickets required.</a:t>
            </a:r>
            <a:endParaRPr sz="1600">
              <a:solidFill>
                <a:srgbClr val="5E6468"/>
              </a:solidFill>
              <a:latin typeface="Work Sans"/>
              <a:ea typeface="Work Sans"/>
              <a:cs typeface="Work Sans"/>
              <a:sym typeface="Work Sans"/>
            </a:endParaRPr>
          </a:p>
          <a:p>
            <a:pPr indent="0" lvl="0" marL="0" marR="0" rtl="0" algn="l">
              <a:lnSpc>
                <a:spcPct val="150000"/>
              </a:lnSpc>
              <a:spcBef>
                <a:spcPts val="0"/>
              </a:spcBef>
              <a:spcAft>
                <a:spcPts val="0"/>
              </a:spcAft>
              <a:buClr>
                <a:srgbClr val="5E6468"/>
              </a:buClr>
              <a:buSzPts val="1650"/>
              <a:buFont typeface="Work Sans"/>
              <a:buNone/>
            </a:pPr>
            <a:r>
              <a:t/>
            </a:r>
            <a:endParaRPr sz="1600">
              <a:solidFill>
                <a:srgbClr val="5E6468"/>
              </a:solidFill>
              <a:latin typeface="Work Sans"/>
              <a:ea typeface="Work Sans"/>
              <a:cs typeface="Work Sans"/>
              <a:sym typeface="Work Sans"/>
            </a:endParaRPr>
          </a:p>
        </p:txBody>
      </p:sp>
      <p:sp>
        <p:nvSpPr>
          <p:cNvPr id="59" name="Google Shape;59;p4"/>
          <p:cNvSpPr/>
          <p:nvPr/>
        </p:nvSpPr>
        <p:spPr>
          <a:xfrm>
            <a:off x="11976050" y="6524168"/>
            <a:ext cx="5359500" cy="26637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4"/>
          <p:cNvSpPr/>
          <p:nvPr/>
        </p:nvSpPr>
        <p:spPr>
          <a:xfrm>
            <a:off x="12233225" y="6762295"/>
            <a:ext cx="152400" cy="1524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4"/>
          <p:cNvSpPr/>
          <p:nvPr/>
        </p:nvSpPr>
        <p:spPr>
          <a:xfrm>
            <a:off x="12233225" y="7043069"/>
            <a:ext cx="5329500" cy="295200"/>
          </a:xfrm>
          <a:prstGeom prst="rect">
            <a:avLst/>
          </a:prstGeom>
          <a:noFill/>
          <a:ln>
            <a:noFill/>
          </a:ln>
        </p:spPr>
        <p:txBody>
          <a:bodyPr anchorCtr="0" anchor="t" bIns="25400" lIns="25400" spcFirstLastPara="1" rIns="25400" wrap="square" tIns="25400">
            <a:noAutofit/>
          </a:bodyPr>
          <a:lstStyle/>
          <a:p>
            <a:pPr indent="0" lvl="0" marL="0" marR="0" rtl="0" algn="l">
              <a:lnSpc>
                <a:spcPct val="108000"/>
              </a:lnSpc>
              <a:spcBef>
                <a:spcPts val="0"/>
              </a:spcBef>
              <a:spcAft>
                <a:spcPts val="0"/>
              </a:spcAft>
              <a:buClr>
                <a:srgbClr val="002C38"/>
              </a:buClr>
              <a:buSzPts val="1875"/>
              <a:buFont typeface="Funnel Sans"/>
              <a:buNone/>
            </a:pPr>
            <a:r>
              <a:rPr lang="en-US" sz="1875">
                <a:solidFill>
                  <a:srgbClr val="002C38"/>
                </a:solidFill>
                <a:latin typeface="Funnel Sans"/>
                <a:ea typeface="Funnel Sans"/>
                <a:cs typeface="Funnel Sans"/>
                <a:sym typeface="Funnel Sans"/>
              </a:rPr>
              <a:t>Disruption-free</a:t>
            </a:r>
            <a:endParaRPr sz="1875">
              <a:solidFill>
                <a:srgbClr val="002C38"/>
              </a:solidFill>
              <a:latin typeface="Funnel Sans"/>
              <a:ea typeface="Funnel Sans"/>
              <a:cs typeface="Funnel Sans"/>
              <a:sym typeface="Funnel Sans"/>
            </a:endParaRPr>
          </a:p>
        </p:txBody>
      </p:sp>
      <p:sp>
        <p:nvSpPr>
          <p:cNvPr id="62" name="Google Shape;62;p4"/>
          <p:cNvSpPr/>
          <p:nvPr/>
        </p:nvSpPr>
        <p:spPr>
          <a:xfrm>
            <a:off x="12233225" y="7471267"/>
            <a:ext cx="4712700" cy="1295400"/>
          </a:xfrm>
          <a:prstGeom prst="rect">
            <a:avLst/>
          </a:prstGeom>
          <a:noFill/>
          <a:ln>
            <a:noFill/>
          </a:ln>
        </p:spPr>
        <p:txBody>
          <a:bodyPr anchorCtr="0" anchor="t" bIns="25400" lIns="25400" spcFirstLastPara="1" rIns="25400" wrap="square" tIns="25400">
            <a:noAutofit/>
          </a:bodyPr>
          <a:lstStyle/>
          <a:p>
            <a:pPr indent="0" lvl="0" marL="0" marR="0" rtl="0" algn="l">
              <a:lnSpc>
                <a:spcPct val="150000"/>
              </a:lnSpc>
              <a:spcBef>
                <a:spcPts val="0"/>
              </a:spcBef>
              <a:spcAft>
                <a:spcPts val="0"/>
              </a:spcAft>
              <a:buClr>
                <a:srgbClr val="5E6468"/>
              </a:buClr>
              <a:buSzPts val="1650"/>
              <a:buFont typeface="Work Sans"/>
              <a:buNone/>
            </a:pPr>
            <a:r>
              <a:rPr lang="en-US" sz="1600">
                <a:solidFill>
                  <a:srgbClr val="5E6468"/>
                </a:solidFill>
                <a:latin typeface="Work Sans"/>
                <a:ea typeface="Work Sans"/>
                <a:cs typeface="Work Sans"/>
                <a:sym typeface="Work Sans"/>
              </a:rPr>
              <a:t>The desktop software, your files and scripts, and offline use are all unchanged. Perpetual licenses keep running if you choose to continue using them.</a:t>
            </a:r>
            <a:endParaRPr sz="1600">
              <a:solidFill>
                <a:srgbClr val="5E6468"/>
              </a:solidFill>
              <a:latin typeface="Work Sans"/>
              <a:ea typeface="Work Sans"/>
              <a:cs typeface="Work Sans"/>
              <a:sym typeface="Work Sans"/>
            </a:endParaRPr>
          </a:p>
          <a:p>
            <a:pPr indent="0" lvl="0" marL="0" marR="0" rtl="0" algn="l">
              <a:lnSpc>
                <a:spcPct val="150000"/>
              </a:lnSpc>
              <a:spcBef>
                <a:spcPts val="0"/>
              </a:spcBef>
              <a:spcAft>
                <a:spcPts val="0"/>
              </a:spcAft>
              <a:buClr>
                <a:srgbClr val="5E6468"/>
              </a:buClr>
              <a:buSzPts val="1650"/>
              <a:buFont typeface="Work Sans"/>
              <a:buNone/>
            </a:pPr>
            <a:r>
              <a:t/>
            </a:r>
            <a:endParaRPr sz="1600">
              <a:solidFill>
                <a:srgbClr val="5E6468"/>
              </a:solidFill>
              <a:latin typeface="Work Sans"/>
              <a:ea typeface="Work Sans"/>
              <a:cs typeface="Work Sans"/>
              <a:sym typeface="Work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4F3"/>
        </a:solidFill>
      </p:bgPr>
    </p:bg>
    <p:spTree>
      <p:nvGrpSpPr>
        <p:cNvPr id="67" name="Shape 67"/>
        <p:cNvGrpSpPr/>
        <p:nvPr/>
      </p:nvGrpSpPr>
      <p:grpSpPr>
        <a:xfrm>
          <a:off x="0" y="0"/>
          <a:ext cx="0" cy="0"/>
          <a:chOff x="0" y="0"/>
          <a:chExt cx="0" cy="0"/>
        </a:xfrm>
      </p:grpSpPr>
      <p:sp>
        <p:nvSpPr>
          <p:cNvPr id="68" name="Google Shape;68;p5"/>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COST CONSOLIDATION</a:t>
            </a:r>
            <a:endParaRPr b="0" i="0" sz="1500" u="none" cap="none" strike="noStrike">
              <a:solidFill>
                <a:schemeClr val="dk1"/>
              </a:solidFill>
              <a:latin typeface="Calibri"/>
              <a:ea typeface="Calibri"/>
              <a:cs typeface="Calibri"/>
              <a:sym typeface="Calibri"/>
            </a:endParaRPr>
          </a:p>
        </p:txBody>
      </p:sp>
      <p:sp>
        <p:nvSpPr>
          <p:cNvPr id="69" name="Google Shape;69;p5"/>
          <p:cNvSpPr/>
          <p:nvPr/>
        </p:nvSpPr>
        <p:spPr>
          <a:xfrm>
            <a:off x="952500" y="111918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Consolidating your toolchain and spend</a:t>
            </a:r>
            <a:endParaRPr b="0" i="0" sz="3900" u="none" cap="none" strike="noStrike">
              <a:solidFill>
                <a:schemeClr val="dk1"/>
              </a:solidFill>
              <a:latin typeface="Calibri"/>
              <a:ea typeface="Calibri"/>
              <a:cs typeface="Calibri"/>
              <a:sym typeface="Calibri"/>
            </a:endParaRPr>
          </a:p>
        </p:txBody>
      </p:sp>
      <p:sp>
        <p:nvSpPr>
          <p:cNvPr id="70" name="Google Shape;70;p5"/>
          <p:cNvSpPr/>
          <p:nvPr/>
        </p:nvSpPr>
        <p:spPr>
          <a:xfrm>
            <a:off x="952500" y="3415941"/>
            <a:ext cx="8874300" cy="371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2100"/>
              <a:buFont typeface="Funnel Sans"/>
              <a:buNone/>
            </a:pPr>
            <a:r>
              <a:rPr b="0" i="0" lang="en-US" sz="2100" u="none" cap="none" strike="noStrike">
                <a:solidFill>
                  <a:srgbClr val="5E6468"/>
                </a:solidFill>
                <a:latin typeface="Funnel Sans"/>
                <a:ea typeface="Funnel Sans"/>
                <a:cs typeface="Funnel Sans"/>
                <a:sym typeface="Funnel Sans"/>
              </a:rPr>
              <a:t>The </a:t>
            </a:r>
            <a:r>
              <a:rPr lang="en-US" sz="2100">
                <a:solidFill>
                  <a:srgbClr val="5E6468"/>
                </a:solidFill>
                <a:latin typeface="Funnel Sans"/>
                <a:ea typeface="Funnel Sans"/>
                <a:cs typeface="Funnel Sans"/>
                <a:sym typeface="Funnel Sans"/>
              </a:rPr>
              <a:t>current</a:t>
            </a:r>
            <a:r>
              <a:rPr b="0" i="0" lang="en-US" sz="2100" u="none" cap="none" strike="noStrike">
                <a:solidFill>
                  <a:srgbClr val="5E6468"/>
                </a:solidFill>
                <a:latin typeface="Funnel Sans"/>
                <a:ea typeface="Funnel Sans"/>
                <a:cs typeface="Funnel Sans"/>
                <a:sym typeface="Funnel Sans"/>
              </a:rPr>
              <a:t> </a:t>
            </a:r>
            <a:r>
              <a:rPr lang="en-US" sz="2100">
                <a:solidFill>
                  <a:srgbClr val="5E6468"/>
                </a:solidFill>
                <a:latin typeface="Funnel Sans"/>
                <a:ea typeface="Funnel Sans"/>
                <a:cs typeface="Funnel Sans"/>
                <a:sym typeface="Funnel Sans"/>
              </a:rPr>
              <a:t>perpetual license model</a:t>
            </a:r>
            <a:endParaRPr b="0" i="0" sz="2100" u="none" cap="none" strike="noStrike">
              <a:solidFill>
                <a:schemeClr val="dk1"/>
              </a:solidFill>
              <a:latin typeface="Calibri"/>
              <a:ea typeface="Calibri"/>
              <a:cs typeface="Calibri"/>
              <a:sym typeface="Calibri"/>
            </a:endParaRPr>
          </a:p>
        </p:txBody>
      </p:sp>
      <p:sp>
        <p:nvSpPr>
          <p:cNvPr id="71" name="Google Shape;71;p5"/>
          <p:cNvSpPr/>
          <p:nvPr/>
        </p:nvSpPr>
        <p:spPr>
          <a:xfrm>
            <a:off x="952500" y="3817293"/>
            <a:ext cx="88743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8A8F92"/>
              </a:buClr>
              <a:buSzPts val="1500"/>
              <a:buFont typeface="Work Sans"/>
              <a:buNone/>
            </a:pPr>
            <a:r>
              <a:rPr b="0" i="0" lang="en-US" sz="1500" u="none" cap="none" strike="noStrike">
                <a:solidFill>
                  <a:srgbClr val="8A8F92"/>
                </a:solidFill>
                <a:latin typeface="Work Sans"/>
                <a:ea typeface="Work Sans"/>
                <a:cs typeface="Work Sans"/>
                <a:sym typeface="Work Sans"/>
              </a:rPr>
              <a:t>Fragmented cost </a:t>
            </a:r>
            <a:r>
              <a:rPr b="0" i="0" lang="en-US" sz="1500" u="none" cap="none" strike="noStrike">
                <a:solidFill>
                  <a:srgbClr val="8A8F92"/>
                </a:solidFill>
                <a:latin typeface="Work Sans"/>
                <a:ea typeface="Work Sans"/>
                <a:cs typeface="Work Sans"/>
                <a:sym typeface="Work Sans"/>
              </a:rPr>
              <a:t>— billed and renewed separately</a:t>
            </a:r>
            <a:endParaRPr b="0" i="0" sz="1500" u="none" cap="none" strike="noStrike">
              <a:solidFill>
                <a:schemeClr val="dk1"/>
              </a:solidFill>
              <a:latin typeface="Calibri"/>
              <a:ea typeface="Calibri"/>
              <a:cs typeface="Calibri"/>
              <a:sym typeface="Calibri"/>
            </a:endParaRPr>
          </a:p>
        </p:txBody>
      </p:sp>
      <p:sp>
        <p:nvSpPr>
          <p:cNvPr id="72" name="Google Shape;72;p5"/>
          <p:cNvSpPr/>
          <p:nvPr/>
        </p:nvSpPr>
        <p:spPr>
          <a:xfrm>
            <a:off x="9267825" y="3415941"/>
            <a:ext cx="8874300" cy="371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100"/>
              <a:buFont typeface="Funnel Sans"/>
              <a:buNone/>
            </a:pPr>
            <a:r>
              <a:rPr b="0" i="0" lang="en-US" sz="2100" u="none" cap="none" strike="noStrike">
                <a:solidFill>
                  <a:srgbClr val="002C38"/>
                </a:solidFill>
                <a:latin typeface="Funnel Sans"/>
                <a:ea typeface="Funnel Sans"/>
                <a:cs typeface="Funnel Sans"/>
                <a:sym typeface="Funnel Sans"/>
              </a:rPr>
              <a:t>The subscription </a:t>
            </a:r>
            <a:r>
              <a:rPr lang="en-US" sz="2100">
                <a:solidFill>
                  <a:srgbClr val="002C38"/>
                </a:solidFill>
                <a:latin typeface="Funnel Sans"/>
                <a:ea typeface="Funnel Sans"/>
                <a:cs typeface="Funnel Sans"/>
                <a:sym typeface="Funnel Sans"/>
              </a:rPr>
              <a:t>model</a:t>
            </a:r>
            <a:endParaRPr b="0" i="0" sz="2100" u="none" cap="none" strike="noStrike">
              <a:solidFill>
                <a:schemeClr val="dk1"/>
              </a:solidFill>
              <a:latin typeface="Calibri"/>
              <a:ea typeface="Calibri"/>
              <a:cs typeface="Calibri"/>
              <a:sym typeface="Calibri"/>
            </a:endParaRPr>
          </a:p>
        </p:txBody>
      </p:sp>
      <p:sp>
        <p:nvSpPr>
          <p:cNvPr id="73" name="Google Shape;73;p5"/>
          <p:cNvSpPr/>
          <p:nvPr/>
        </p:nvSpPr>
        <p:spPr>
          <a:xfrm>
            <a:off x="9267825" y="3817293"/>
            <a:ext cx="88743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B7A3E"/>
              </a:buClr>
              <a:buSzPts val="1500"/>
              <a:buFont typeface="Work Sans"/>
              <a:buNone/>
            </a:pPr>
            <a:r>
              <a:rPr b="0" i="0" lang="en-US" sz="1500" u="none" cap="none" strike="noStrike">
                <a:solidFill>
                  <a:srgbClr val="0B7A3E"/>
                </a:solidFill>
                <a:latin typeface="Work Sans"/>
                <a:ea typeface="Work Sans"/>
                <a:cs typeface="Work Sans"/>
                <a:sym typeface="Work Sans"/>
              </a:rPr>
              <a:t>Unified value</a:t>
            </a:r>
            <a:endParaRPr b="0" i="0" sz="1500" u="none" cap="none" strike="noStrike">
              <a:solidFill>
                <a:schemeClr val="dk1"/>
              </a:solidFill>
              <a:latin typeface="Calibri"/>
              <a:ea typeface="Calibri"/>
              <a:cs typeface="Calibri"/>
              <a:sym typeface="Calibri"/>
            </a:endParaRPr>
          </a:p>
        </p:txBody>
      </p:sp>
      <p:sp>
        <p:nvSpPr>
          <p:cNvPr id="74" name="Google Shape;74;p5"/>
          <p:cNvSpPr/>
          <p:nvPr/>
        </p:nvSpPr>
        <p:spPr>
          <a:xfrm>
            <a:off x="952500" y="4517380"/>
            <a:ext cx="6938144" cy="519113"/>
          </a:xfrm>
          <a:prstGeom prst="rect">
            <a:avLst/>
          </a:prstGeom>
          <a:solidFill>
            <a:schemeClr val="lt1"/>
          </a:solidFill>
          <a:ln>
            <a:noFill/>
          </a:ln>
          <a:effectLst>
            <a:outerShdw blurRad="101600" rotWithShape="0" algn="bl" dir="3360000" dist="34343">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5"/>
          <p:cNvSpPr/>
          <p:nvPr/>
        </p:nvSpPr>
        <p:spPr>
          <a:xfrm>
            <a:off x="952500" y="4517380"/>
            <a:ext cx="38100" cy="519113"/>
          </a:xfrm>
          <a:prstGeom prst="rect">
            <a:avLst/>
          </a:prstGeom>
          <a:solidFill>
            <a:srgbClr val="C4C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5"/>
          <p:cNvSpPr/>
          <p:nvPr/>
        </p:nvSpPr>
        <p:spPr>
          <a:xfrm>
            <a:off x="1200150" y="4660255"/>
            <a:ext cx="3208489" cy="2714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Legacy Standard / Pro license</a:t>
            </a:r>
            <a:endParaRPr b="0" i="0" sz="1575" u="none" cap="none" strike="noStrike">
              <a:solidFill>
                <a:schemeClr val="dk1"/>
              </a:solidFill>
              <a:latin typeface="Calibri"/>
              <a:ea typeface="Calibri"/>
              <a:cs typeface="Calibri"/>
              <a:sym typeface="Calibri"/>
            </a:endParaRPr>
          </a:p>
        </p:txBody>
      </p:sp>
      <p:sp>
        <p:nvSpPr>
          <p:cNvPr id="77" name="Google Shape;77;p5"/>
          <p:cNvSpPr/>
          <p:nvPr/>
        </p:nvSpPr>
        <p:spPr>
          <a:xfrm>
            <a:off x="1200150" y="5160318"/>
            <a:ext cx="6615485" cy="519113"/>
          </a:xfrm>
          <a:prstGeom prst="rect">
            <a:avLst/>
          </a:prstGeom>
          <a:solidFill>
            <a:schemeClr val="lt1"/>
          </a:solidFill>
          <a:ln>
            <a:noFill/>
          </a:ln>
          <a:effectLst>
            <a:outerShdw blurRad="101600" rotWithShape="0" algn="bl" dir="3360000" dist="34343">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5"/>
          <p:cNvSpPr/>
          <p:nvPr/>
        </p:nvSpPr>
        <p:spPr>
          <a:xfrm>
            <a:off x="1200150" y="5160318"/>
            <a:ext cx="38100" cy="519113"/>
          </a:xfrm>
          <a:prstGeom prst="rect">
            <a:avLst/>
          </a:prstGeom>
          <a:solidFill>
            <a:srgbClr val="C4C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5"/>
          <p:cNvSpPr/>
          <p:nvPr/>
        </p:nvSpPr>
        <p:spPr>
          <a:xfrm>
            <a:off x="1447800" y="5303193"/>
            <a:ext cx="2481285" cy="2714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Separate M&amp;S contract</a:t>
            </a:r>
            <a:endParaRPr b="0" i="0" sz="1575" u="none" cap="none" strike="noStrike">
              <a:solidFill>
                <a:schemeClr val="dk1"/>
              </a:solidFill>
              <a:latin typeface="Calibri"/>
              <a:ea typeface="Calibri"/>
              <a:cs typeface="Calibri"/>
              <a:sym typeface="Calibri"/>
            </a:endParaRPr>
          </a:p>
        </p:txBody>
      </p:sp>
      <p:sp>
        <p:nvSpPr>
          <p:cNvPr id="80" name="Google Shape;80;p5"/>
          <p:cNvSpPr/>
          <p:nvPr/>
        </p:nvSpPr>
        <p:spPr>
          <a:xfrm>
            <a:off x="1028700" y="5803255"/>
            <a:ext cx="7099548" cy="519113"/>
          </a:xfrm>
          <a:prstGeom prst="rect">
            <a:avLst/>
          </a:prstGeom>
          <a:solidFill>
            <a:schemeClr val="lt1"/>
          </a:solidFill>
          <a:ln>
            <a:noFill/>
          </a:ln>
          <a:effectLst>
            <a:outerShdw blurRad="101600" rotWithShape="0" algn="bl" dir="3360000" dist="34343">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5"/>
          <p:cNvSpPr/>
          <p:nvPr/>
        </p:nvSpPr>
        <p:spPr>
          <a:xfrm>
            <a:off x="1028700" y="5803255"/>
            <a:ext cx="38100" cy="519113"/>
          </a:xfrm>
          <a:prstGeom prst="rect">
            <a:avLst/>
          </a:prstGeom>
          <a:solidFill>
            <a:srgbClr val="C4C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5"/>
          <p:cNvSpPr/>
          <p:nvPr/>
        </p:nvSpPr>
        <p:spPr>
          <a:xfrm>
            <a:off x="1276350" y="5946130"/>
            <a:ext cx="3412227" cy="2714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Separate Geographic Calculator</a:t>
            </a:r>
            <a:endParaRPr b="0" i="0" sz="1575" u="none" cap="none" strike="noStrike">
              <a:solidFill>
                <a:schemeClr val="dk1"/>
              </a:solidFill>
              <a:latin typeface="Calibri"/>
              <a:ea typeface="Calibri"/>
              <a:cs typeface="Calibri"/>
              <a:sym typeface="Calibri"/>
            </a:endParaRPr>
          </a:p>
        </p:txBody>
      </p:sp>
      <p:sp>
        <p:nvSpPr>
          <p:cNvPr id="83" name="Google Shape;83;p5"/>
          <p:cNvSpPr/>
          <p:nvPr/>
        </p:nvSpPr>
        <p:spPr>
          <a:xfrm>
            <a:off x="1276350" y="6446193"/>
            <a:ext cx="6454080" cy="519113"/>
          </a:xfrm>
          <a:prstGeom prst="rect">
            <a:avLst/>
          </a:prstGeom>
          <a:solidFill>
            <a:schemeClr val="lt1"/>
          </a:solidFill>
          <a:ln>
            <a:noFill/>
          </a:ln>
          <a:effectLst>
            <a:outerShdw blurRad="101600" rotWithShape="0" algn="bl" dir="3360000" dist="34343">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5"/>
          <p:cNvSpPr/>
          <p:nvPr/>
        </p:nvSpPr>
        <p:spPr>
          <a:xfrm>
            <a:off x="1276350" y="6446193"/>
            <a:ext cx="38100" cy="519113"/>
          </a:xfrm>
          <a:prstGeom prst="rect">
            <a:avLst/>
          </a:prstGeom>
          <a:solidFill>
            <a:srgbClr val="C4C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5"/>
          <p:cNvSpPr/>
          <p:nvPr/>
        </p:nvSpPr>
        <p:spPr>
          <a:xfrm>
            <a:off x="1524000" y="6589068"/>
            <a:ext cx="2367342" cy="2714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Separate MAPublisher</a:t>
            </a:r>
            <a:endParaRPr b="0" i="0" sz="1575" u="none" cap="none" strike="noStrike">
              <a:solidFill>
                <a:schemeClr val="dk1"/>
              </a:solidFill>
              <a:latin typeface="Calibri"/>
              <a:ea typeface="Calibri"/>
              <a:cs typeface="Calibri"/>
              <a:sym typeface="Calibri"/>
            </a:endParaRPr>
          </a:p>
        </p:txBody>
      </p:sp>
      <p:sp>
        <p:nvSpPr>
          <p:cNvPr id="86" name="Google Shape;86;p5"/>
          <p:cNvSpPr/>
          <p:nvPr/>
        </p:nvSpPr>
        <p:spPr>
          <a:xfrm>
            <a:off x="1104900" y="7089130"/>
            <a:ext cx="6776814" cy="519113"/>
          </a:xfrm>
          <a:prstGeom prst="rect">
            <a:avLst/>
          </a:prstGeom>
          <a:solidFill>
            <a:schemeClr val="lt1"/>
          </a:solidFill>
          <a:ln>
            <a:noFill/>
          </a:ln>
          <a:effectLst>
            <a:outerShdw blurRad="101600" rotWithShape="0" algn="bl" dir="3360000" dist="34343">
              <a:srgbClr val="000000">
                <a:alpha val="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a:off x="1104900" y="7089130"/>
            <a:ext cx="38100" cy="519113"/>
          </a:xfrm>
          <a:prstGeom prst="rect">
            <a:avLst/>
          </a:prstGeom>
          <a:solidFill>
            <a:srgbClr val="C4C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
          <p:cNvSpPr/>
          <p:nvPr/>
        </p:nvSpPr>
        <p:spPr>
          <a:xfrm>
            <a:off x="1352550" y="7232005"/>
            <a:ext cx="2506578" cy="2714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IT administration hours</a:t>
            </a:r>
            <a:endParaRPr b="0" i="0" sz="1575" u="none" cap="none" strike="noStrike">
              <a:solidFill>
                <a:schemeClr val="dk1"/>
              </a:solidFill>
              <a:latin typeface="Calibri"/>
              <a:ea typeface="Calibri"/>
              <a:cs typeface="Calibri"/>
              <a:sym typeface="Calibri"/>
            </a:endParaRPr>
          </a:p>
        </p:txBody>
      </p:sp>
      <p:sp>
        <p:nvSpPr>
          <p:cNvPr id="89" name="Google Shape;89;p5"/>
          <p:cNvSpPr/>
          <p:nvPr/>
        </p:nvSpPr>
        <p:spPr>
          <a:xfrm>
            <a:off x="9267825" y="4517380"/>
            <a:ext cx="8067675" cy="3090863"/>
          </a:xfrm>
          <a:prstGeom prst="rect">
            <a:avLst/>
          </a:prstGeom>
          <a:solidFill>
            <a:srgbClr val="002C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5"/>
          <p:cNvSpPr/>
          <p:nvPr/>
        </p:nvSpPr>
        <p:spPr>
          <a:xfrm>
            <a:off x="9572625" y="4843463"/>
            <a:ext cx="8203883" cy="379437"/>
          </a:xfrm>
          <a:prstGeom prst="rect">
            <a:avLst/>
          </a:prstGeom>
          <a:noFill/>
          <a:ln>
            <a:noFill/>
          </a:ln>
        </p:spPr>
        <p:txBody>
          <a:bodyPr anchorCtr="0" anchor="t" bIns="25400" lIns="25400" spcFirstLastPara="1" rIns="25400" wrap="square" tIns="25400">
            <a:noAutofit/>
          </a:bodyPr>
          <a:lstStyle/>
          <a:p>
            <a:pPr indent="0" lvl="0" marL="0" marR="0" rtl="0" algn="l">
              <a:lnSpc>
                <a:spcPct val="112000"/>
              </a:lnSpc>
              <a:spcBef>
                <a:spcPts val="0"/>
              </a:spcBef>
              <a:spcAft>
                <a:spcPts val="0"/>
              </a:spcAft>
              <a:buClr>
                <a:srgbClr val="24D267"/>
              </a:buClr>
              <a:buSzPts val="2400"/>
              <a:buFont typeface="Funnel Sans"/>
              <a:buNone/>
            </a:pPr>
            <a:r>
              <a:rPr b="0" i="0" lang="en-US" sz="2400" u="none" cap="none" strike="noStrike">
                <a:solidFill>
                  <a:srgbClr val="24D267"/>
                </a:solidFill>
                <a:latin typeface="Funnel Sans"/>
                <a:ea typeface="Funnel Sans"/>
                <a:cs typeface="Funnel Sans"/>
                <a:sym typeface="Funnel Sans"/>
              </a:rPr>
              <a:t>One predictable annual operating expense</a:t>
            </a:r>
            <a:endParaRPr b="0" i="0" sz="2400" u="none" cap="none" strike="noStrike">
              <a:solidFill>
                <a:schemeClr val="dk1"/>
              </a:solidFill>
              <a:latin typeface="Calibri"/>
              <a:ea typeface="Calibri"/>
              <a:cs typeface="Calibri"/>
              <a:sym typeface="Calibri"/>
            </a:endParaRPr>
          </a:p>
        </p:txBody>
      </p:sp>
      <p:sp>
        <p:nvSpPr>
          <p:cNvPr id="91" name="Google Shape;91;p5"/>
          <p:cNvSpPr/>
          <p:nvPr/>
        </p:nvSpPr>
        <p:spPr>
          <a:xfrm>
            <a:off x="9572625" y="5413400"/>
            <a:ext cx="7458075" cy="9525"/>
          </a:xfrm>
          <a:prstGeom prst="rect">
            <a:avLst/>
          </a:prstGeom>
          <a:solidFill>
            <a:srgbClr val="FFFFFF">
              <a:alpha val="1411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5"/>
          <p:cNvSpPr/>
          <p:nvPr/>
        </p:nvSpPr>
        <p:spPr>
          <a:xfrm>
            <a:off x="9572625" y="5746775"/>
            <a:ext cx="104775" cy="104775"/>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
          <p:cNvSpPr/>
          <p:nvPr/>
        </p:nvSpPr>
        <p:spPr>
          <a:xfrm>
            <a:off x="9810750" y="5651525"/>
            <a:ext cx="4422487" cy="3314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FFFFFF"/>
              </a:buClr>
              <a:buSzPts val="1650"/>
              <a:buFont typeface="Work Sans"/>
              <a:buNone/>
            </a:pPr>
            <a:r>
              <a:rPr b="0" i="0" lang="en-US" sz="1650" u="none" cap="none" strike="noStrike">
                <a:solidFill>
                  <a:srgbClr val="FFFFFF"/>
                </a:solidFill>
                <a:latin typeface="Work Sans"/>
                <a:ea typeface="Work Sans"/>
                <a:cs typeface="Work Sans"/>
                <a:sym typeface="Work Sans"/>
              </a:rPr>
              <a:t>Includes full 4×/year software updates.</a:t>
            </a:r>
            <a:endParaRPr b="0" i="0" sz="1650" u="none" cap="none" strike="noStrike">
              <a:solidFill>
                <a:schemeClr val="dk1"/>
              </a:solidFill>
              <a:latin typeface="Calibri"/>
              <a:ea typeface="Calibri"/>
              <a:cs typeface="Calibri"/>
              <a:sym typeface="Calibri"/>
            </a:endParaRPr>
          </a:p>
        </p:txBody>
      </p:sp>
      <p:sp>
        <p:nvSpPr>
          <p:cNvPr id="94" name="Google Shape;94;p5"/>
          <p:cNvSpPr/>
          <p:nvPr/>
        </p:nvSpPr>
        <p:spPr>
          <a:xfrm>
            <a:off x="9572625" y="6192515"/>
            <a:ext cx="104775" cy="104775"/>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5"/>
          <p:cNvSpPr/>
          <p:nvPr/>
        </p:nvSpPr>
        <p:spPr>
          <a:xfrm>
            <a:off x="9810750" y="6097265"/>
            <a:ext cx="5042542" cy="3314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FFFFFF"/>
              </a:buClr>
              <a:buSzPts val="1650"/>
              <a:buFont typeface="Work Sans"/>
              <a:buNone/>
            </a:pPr>
            <a:r>
              <a:rPr b="0" i="0" lang="en-US" sz="1650" u="none" cap="none" strike="noStrike">
                <a:solidFill>
                  <a:srgbClr val="FFFFFF"/>
                </a:solidFill>
                <a:latin typeface="Work Sans"/>
                <a:ea typeface="Work Sans"/>
                <a:cs typeface="Work Sans"/>
                <a:sym typeface="Work Sans"/>
              </a:rPr>
              <a:t>Includes support and the full training library.</a:t>
            </a:r>
            <a:endParaRPr b="0" i="0" sz="1650" u="none" cap="none" strike="noStrike">
              <a:solidFill>
                <a:schemeClr val="dk1"/>
              </a:solidFill>
              <a:latin typeface="Calibri"/>
              <a:ea typeface="Calibri"/>
              <a:cs typeface="Calibri"/>
              <a:sym typeface="Calibri"/>
            </a:endParaRPr>
          </a:p>
        </p:txBody>
      </p:sp>
      <p:sp>
        <p:nvSpPr>
          <p:cNvPr id="96" name="Google Shape;96;p5"/>
          <p:cNvSpPr/>
          <p:nvPr/>
        </p:nvSpPr>
        <p:spPr>
          <a:xfrm>
            <a:off x="9572625" y="6638255"/>
            <a:ext cx="104775" cy="104775"/>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5"/>
          <p:cNvSpPr/>
          <p:nvPr/>
        </p:nvSpPr>
        <p:spPr>
          <a:xfrm>
            <a:off x="9810750" y="6543005"/>
            <a:ext cx="7654387" cy="3314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FFFFFF"/>
              </a:buClr>
              <a:buSzPts val="1650"/>
              <a:buFont typeface="Work Sans"/>
              <a:buNone/>
            </a:pPr>
            <a:r>
              <a:rPr b="0" i="0" lang="en-US" sz="1650" u="none" cap="none" strike="noStrike">
                <a:solidFill>
                  <a:srgbClr val="FFFFFF"/>
                </a:solidFill>
                <a:latin typeface="Work Sans"/>
                <a:ea typeface="Work Sans"/>
                <a:cs typeface="Work Sans"/>
                <a:sym typeface="Work Sans"/>
              </a:rPr>
              <a:t>Consolidates Geographic Calculator and MAPublisher (in Advanced).</a:t>
            </a:r>
            <a:endParaRPr b="0" i="0" sz="1650" u="none" cap="none" strike="noStrike">
              <a:solidFill>
                <a:schemeClr val="dk1"/>
              </a:solidFill>
              <a:latin typeface="Calibri"/>
              <a:ea typeface="Calibri"/>
              <a:cs typeface="Calibri"/>
              <a:sym typeface="Calibri"/>
            </a:endParaRPr>
          </a:p>
        </p:txBody>
      </p:sp>
      <p:sp>
        <p:nvSpPr>
          <p:cNvPr id="98" name="Google Shape;98;p5"/>
          <p:cNvSpPr/>
          <p:nvPr/>
        </p:nvSpPr>
        <p:spPr>
          <a:xfrm>
            <a:off x="9572625" y="7083996"/>
            <a:ext cx="104775" cy="104775"/>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5"/>
          <p:cNvSpPr/>
          <p:nvPr/>
        </p:nvSpPr>
        <p:spPr>
          <a:xfrm>
            <a:off x="9810750" y="6988746"/>
            <a:ext cx="5707536" cy="3314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FFFFFF"/>
              </a:buClr>
              <a:buSzPts val="1650"/>
              <a:buFont typeface="Work Sans"/>
              <a:buNone/>
            </a:pPr>
            <a:r>
              <a:rPr b="0" i="0" lang="en-US" sz="1650" u="none" cap="none" strike="noStrike">
                <a:solidFill>
                  <a:srgbClr val="FFFFFF"/>
                </a:solidFill>
                <a:latin typeface="Work Sans"/>
                <a:ea typeface="Work Sans"/>
                <a:cs typeface="Work Sans"/>
                <a:sym typeface="Work Sans"/>
              </a:rPr>
              <a:t>Eliminates manual license administration tracking.</a:t>
            </a:r>
            <a:endParaRPr b="0" i="0" sz="165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2C38"/>
        </a:solidFill>
      </p:bgPr>
    </p:bg>
    <p:spTree>
      <p:nvGrpSpPr>
        <p:cNvPr id="104" name="Shape 104"/>
        <p:cNvGrpSpPr/>
        <p:nvPr/>
      </p:nvGrpSpPr>
      <p:grpSpPr>
        <a:xfrm>
          <a:off x="0" y="0"/>
          <a:ext cx="0" cy="0"/>
          <a:chOff x="0" y="0"/>
          <a:chExt cx="0" cy="0"/>
        </a:xfrm>
      </p:grpSpPr>
      <p:pic>
        <p:nvPicPr>
          <p:cNvPr descr="preencoded.png" id="105" name="Google Shape;105;p6"/>
          <p:cNvPicPr preferRelativeResize="0"/>
          <p:nvPr/>
        </p:nvPicPr>
        <p:blipFill rotWithShape="1">
          <a:blip r:embed="rId3">
            <a:alphaModFix/>
          </a:blip>
          <a:srcRect b="0" l="0" r="0" t="0"/>
          <a:stretch/>
        </p:blipFill>
        <p:spPr>
          <a:xfrm>
            <a:off x="990600" y="838200"/>
            <a:ext cx="2190750" cy="438150"/>
          </a:xfrm>
          <a:prstGeom prst="rect">
            <a:avLst/>
          </a:prstGeom>
          <a:noFill/>
          <a:ln>
            <a:noFill/>
          </a:ln>
        </p:spPr>
      </p:pic>
      <p:sp>
        <p:nvSpPr>
          <p:cNvPr id="106" name="Google Shape;106;p6"/>
          <p:cNvSpPr/>
          <p:nvPr/>
        </p:nvSpPr>
        <p:spPr>
          <a:xfrm>
            <a:off x="990600" y="4041502"/>
            <a:ext cx="17937480" cy="28575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650"/>
              <a:buFont typeface="Work Sans"/>
              <a:buNone/>
            </a:pPr>
            <a:r>
              <a:rPr b="1" i="0" lang="en-US" sz="1650" u="none" cap="none" strike="noStrike">
                <a:solidFill>
                  <a:srgbClr val="24D267"/>
                </a:solidFill>
                <a:latin typeface="Work Sans"/>
                <a:ea typeface="Work Sans"/>
                <a:cs typeface="Work Sans"/>
                <a:sym typeface="Work Sans"/>
              </a:rPr>
              <a:t>01 — ADMINISTRATION &amp; CAPABILITY</a:t>
            </a:r>
            <a:endParaRPr b="0" i="0" sz="1650" u="none" cap="none" strike="noStrike">
              <a:solidFill>
                <a:schemeClr val="dk1"/>
              </a:solidFill>
              <a:latin typeface="Calibri"/>
              <a:ea typeface="Calibri"/>
              <a:cs typeface="Calibri"/>
              <a:sym typeface="Calibri"/>
            </a:endParaRPr>
          </a:p>
        </p:txBody>
      </p:sp>
      <p:sp>
        <p:nvSpPr>
          <p:cNvPr id="107" name="Google Shape;107;p6"/>
          <p:cNvSpPr/>
          <p:nvPr/>
        </p:nvSpPr>
        <p:spPr>
          <a:xfrm>
            <a:off x="990600" y="4536802"/>
            <a:ext cx="12753975" cy="1562100"/>
          </a:xfrm>
          <a:prstGeom prst="rect">
            <a:avLst/>
          </a:prstGeom>
          <a:noFill/>
          <a:ln>
            <a:noFill/>
          </a:ln>
        </p:spPr>
        <p:txBody>
          <a:bodyPr anchorCtr="0" anchor="t" bIns="25400" lIns="25400" spcFirstLastPara="1" rIns="25400" wrap="square" tIns="25400">
            <a:noAutofit/>
          </a:bodyPr>
          <a:lstStyle/>
          <a:p>
            <a:pPr indent="0" lvl="0" marL="0" marR="0" rtl="0" algn="l">
              <a:lnSpc>
                <a:spcPct val="100000"/>
              </a:lnSpc>
              <a:spcBef>
                <a:spcPts val="0"/>
              </a:spcBef>
              <a:spcAft>
                <a:spcPts val="0"/>
              </a:spcAft>
              <a:buClr>
                <a:srgbClr val="FFFFFF"/>
              </a:buClr>
              <a:buSzPts val="6000"/>
              <a:buFont typeface="Funnel Sans"/>
              <a:buNone/>
            </a:pPr>
            <a:r>
              <a:rPr b="0" i="0" lang="en-US" sz="6000" u="none" cap="none" strike="noStrike">
                <a:solidFill>
                  <a:srgbClr val="FFFFFF"/>
                </a:solidFill>
                <a:latin typeface="Funnel Sans"/>
                <a:ea typeface="Funnel Sans"/>
                <a:cs typeface="Funnel Sans"/>
                <a:sym typeface="Funnel Sans"/>
              </a:rPr>
              <a:t>Simpler to administer, </a:t>
            </a:r>
            <a:br>
              <a:rPr b="0" i="0" lang="en-US" sz="6000" u="none" cap="none" strike="noStrike">
                <a:solidFill>
                  <a:srgbClr val="FFFFFF"/>
                </a:solidFill>
                <a:latin typeface="Funnel Sans"/>
                <a:ea typeface="Funnel Sans"/>
                <a:cs typeface="Funnel Sans"/>
                <a:sym typeface="Funnel Sans"/>
              </a:rPr>
            </a:br>
            <a:r>
              <a:rPr b="0" i="0" lang="en-US" sz="6000" u="none" cap="none" strike="noStrike">
                <a:solidFill>
                  <a:srgbClr val="FFFFFF"/>
                </a:solidFill>
                <a:latin typeface="Funnel Sans"/>
                <a:ea typeface="Funnel Sans"/>
                <a:cs typeface="Funnel Sans"/>
                <a:sym typeface="Funnel Sans"/>
              </a:rPr>
              <a:t>built for every role</a:t>
            </a:r>
            <a:endParaRPr b="0" i="0" sz="6000" u="none" cap="none" strike="noStrike">
              <a:solidFill>
                <a:schemeClr val="dk1"/>
              </a:solidFill>
              <a:latin typeface="Calibri"/>
              <a:ea typeface="Calibri"/>
              <a:cs typeface="Calibri"/>
              <a:sym typeface="Calibri"/>
            </a:endParaRPr>
          </a:p>
        </p:txBody>
      </p:sp>
      <p:sp>
        <p:nvSpPr>
          <p:cNvPr id="108" name="Google Shape;108;p6"/>
          <p:cNvSpPr/>
          <p:nvPr/>
        </p:nvSpPr>
        <p:spPr>
          <a:xfrm>
            <a:off x="990600" y="6681340"/>
            <a:ext cx="10477500" cy="3849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F2E1CC"/>
              </a:buClr>
              <a:buSzPts val="1950"/>
              <a:buFont typeface="Work Sans"/>
              <a:buNone/>
            </a:pPr>
            <a:r>
              <a:rPr b="0" i="0" lang="en-US" sz="1950" u="none" cap="none" strike="noStrike">
                <a:solidFill>
                  <a:srgbClr val="F2E1CC"/>
                </a:solidFill>
                <a:latin typeface="Work Sans"/>
                <a:ea typeface="Work Sans"/>
                <a:cs typeface="Work Sans"/>
                <a:sym typeface="Work Sans"/>
              </a:rPr>
              <a:t>How licensing, releases, and capability change with the subscription model.</a:t>
            </a:r>
            <a:endParaRPr b="0" i="0" sz="1950" u="none" cap="none" strike="noStrike">
              <a:solidFill>
                <a:schemeClr val="dk1"/>
              </a:solidFill>
              <a:latin typeface="Calibri"/>
              <a:ea typeface="Calibri"/>
              <a:cs typeface="Calibri"/>
              <a:sym typeface="Calibri"/>
            </a:endParaRPr>
          </a:p>
        </p:txBody>
      </p:sp>
      <p:sp>
        <p:nvSpPr>
          <p:cNvPr id="109" name="Google Shape;109;p6"/>
          <p:cNvSpPr/>
          <p:nvPr/>
        </p:nvSpPr>
        <p:spPr>
          <a:xfrm>
            <a:off x="990600" y="9420225"/>
            <a:ext cx="16306800" cy="28575"/>
          </a:xfrm>
          <a:prstGeom prst="rect">
            <a:avLst/>
          </a:prstGeom>
          <a:solidFill>
            <a:srgbClr val="FFFFFF">
              <a:alpha val="1607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5F4F3"/>
        </a:solidFill>
      </p:bgPr>
    </p:bg>
    <p:spTree>
      <p:nvGrpSpPr>
        <p:cNvPr id="114" name="Shape 114"/>
        <p:cNvGrpSpPr/>
        <p:nvPr/>
      </p:nvGrpSpPr>
      <p:grpSpPr>
        <a:xfrm>
          <a:off x="0" y="0"/>
          <a:ext cx="0" cy="0"/>
          <a:chOff x="0" y="0"/>
          <a:chExt cx="0" cy="0"/>
        </a:xfrm>
      </p:grpSpPr>
      <p:sp>
        <p:nvSpPr>
          <p:cNvPr id="115" name="Google Shape;115;p7"/>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SAMPLE WORKFLOW · BLUE MARBLE HUB</a:t>
            </a:r>
            <a:endParaRPr b="0" i="0" sz="1500" u="none" cap="none" strike="noStrike">
              <a:solidFill>
                <a:schemeClr val="dk1"/>
              </a:solidFill>
              <a:latin typeface="Calibri"/>
              <a:ea typeface="Calibri"/>
              <a:cs typeface="Calibri"/>
              <a:sym typeface="Calibri"/>
            </a:endParaRPr>
          </a:p>
        </p:txBody>
      </p:sp>
      <p:sp>
        <p:nvSpPr>
          <p:cNvPr id="116" name="Google Shape;116;p7"/>
          <p:cNvSpPr/>
          <p:nvPr/>
        </p:nvSpPr>
        <p:spPr>
          <a:xfrm>
            <a:off x="952500" y="111918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License administration moves from tickets to your admins</a:t>
            </a:r>
            <a:endParaRPr b="0" i="0" sz="3900" u="none" cap="none" strike="noStrike">
              <a:solidFill>
                <a:schemeClr val="dk1"/>
              </a:solidFill>
              <a:latin typeface="Calibri"/>
              <a:ea typeface="Calibri"/>
              <a:cs typeface="Calibri"/>
              <a:sym typeface="Calibri"/>
            </a:endParaRPr>
          </a:p>
        </p:txBody>
      </p:sp>
      <p:sp>
        <p:nvSpPr>
          <p:cNvPr id="117" name="Google Shape;117;p7"/>
          <p:cNvSpPr/>
          <p:nvPr/>
        </p:nvSpPr>
        <p:spPr>
          <a:xfrm>
            <a:off x="952500" y="1795835"/>
            <a:ext cx="18021300" cy="3095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800"/>
              <a:buFont typeface="Work Sans"/>
              <a:buNone/>
            </a:pPr>
            <a:r>
              <a:rPr b="0" i="0" lang="en-US" sz="1800" u="none" cap="none" strike="noStrike">
                <a:solidFill>
                  <a:srgbClr val="5E6468"/>
                </a:solidFill>
                <a:latin typeface="Work Sans"/>
                <a:ea typeface="Work Sans"/>
                <a:cs typeface="Work Sans"/>
                <a:sym typeface="Work Sans"/>
              </a:rPr>
              <a:t>Scenario: a new hire needs Global Mapper this week.</a:t>
            </a:r>
            <a:endParaRPr b="0" i="0" sz="1800" u="none" cap="none" strike="noStrike">
              <a:solidFill>
                <a:schemeClr val="dk1"/>
              </a:solidFill>
              <a:latin typeface="Calibri"/>
              <a:ea typeface="Calibri"/>
              <a:cs typeface="Calibri"/>
              <a:sym typeface="Calibri"/>
            </a:endParaRPr>
          </a:p>
        </p:txBody>
      </p:sp>
      <p:sp>
        <p:nvSpPr>
          <p:cNvPr id="118" name="Google Shape;118;p7"/>
          <p:cNvSpPr/>
          <p:nvPr/>
        </p:nvSpPr>
        <p:spPr>
          <a:xfrm>
            <a:off x="952500" y="3069208"/>
            <a:ext cx="8067600" cy="54540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7"/>
          <p:cNvSpPr/>
          <p:nvPr/>
        </p:nvSpPr>
        <p:spPr>
          <a:xfrm>
            <a:off x="1323975" y="3464496"/>
            <a:ext cx="3839185" cy="24765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425"/>
              <a:buFont typeface="Work Sans"/>
              <a:buNone/>
            </a:pPr>
            <a:r>
              <a:rPr b="1" i="0" lang="en-US" sz="1425" u="none" cap="none" strike="noStrike">
                <a:solidFill>
                  <a:srgbClr val="5E6468"/>
                </a:solidFill>
                <a:latin typeface="Work Sans"/>
                <a:ea typeface="Work Sans"/>
                <a:cs typeface="Work Sans"/>
                <a:sym typeface="Work Sans"/>
              </a:rPr>
              <a:t>TODAY · PERPETUAL / NETWORK</a:t>
            </a:r>
            <a:endParaRPr b="0" i="0" sz="1425" u="none" cap="none" strike="noStrike">
              <a:solidFill>
                <a:schemeClr val="dk1"/>
              </a:solidFill>
              <a:latin typeface="Calibri"/>
              <a:ea typeface="Calibri"/>
              <a:cs typeface="Calibri"/>
              <a:sym typeface="Calibri"/>
            </a:endParaRPr>
          </a:p>
        </p:txBody>
      </p:sp>
      <p:sp>
        <p:nvSpPr>
          <p:cNvPr id="120" name="Google Shape;120;p7"/>
          <p:cNvSpPr/>
          <p:nvPr/>
        </p:nvSpPr>
        <p:spPr>
          <a:xfrm>
            <a:off x="7574012" y="3402583"/>
            <a:ext cx="1074688" cy="333375"/>
          </a:xfrm>
          <a:prstGeom prst="rect">
            <a:avLst/>
          </a:prstGeom>
          <a:solidFill>
            <a:srgbClr val="EDEB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
          <p:cNvSpPr/>
          <p:nvPr/>
        </p:nvSpPr>
        <p:spPr>
          <a:xfrm>
            <a:off x="7662559" y="3451619"/>
            <a:ext cx="903300" cy="2382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4 STEPS</a:t>
            </a:r>
            <a:endParaRPr b="0" i="0" sz="1350" u="none" cap="none" strike="noStrike">
              <a:solidFill>
                <a:schemeClr val="dk1"/>
              </a:solidFill>
              <a:latin typeface="Calibri"/>
              <a:ea typeface="Calibri"/>
              <a:cs typeface="Calibri"/>
              <a:sym typeface="Calibri"/>
            </a:endParaRPr>
          </a:p>
        </p:txBody>
      </p:sp>
      <p:sp>
        <p:nvSpPr>
          <p:cNvPr id="122" name="Google Shape;122;p7"/>
          <p:cNvSpPr/>
          <p:nvPr/>
        </p:nvSpPr>
        <p:spPr>
          <a:xfrm>
            <a:off x="1323975" y="3926458"/>
            <a:ext cx="323850" cy="323850"/>
          </a:xfrm>
          <a:prstGeom prst="rect">
            <a:avLst/>
          </a:prstGeom>
          <a:solidFill>
            <a:srgbClr val="EDEB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7"/>
          <p:cNvSpPr/>
          <p:nvPr/>
        </p:nvSpPr>
        <p:spPr>
          <a:xfrm>
            <a:off x="1285875" y="3926458"/>
            <a:ext cx="400050" cy="36195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1</a:t>
            </a:r>
            <a:endParaRPr b="0" i="0" sz="1350" u="none" cap="none" strike="noStrike">
              <a:solidFill>
                <a:schemeClr val="dk1"/>
              </a:solidFill>
              <a:latin typeface="Calibri"/>
              <a:ea typeface="Calibri"/>
              <a:cs typeface="Calibri"/>
              <a:sym typeface="Calibri"/>
            </a:endParaRPr>
          </a:p>
        </p:txBody>
      </p:sp>
      <p:sp>
        <p:nvSpPr>
          <p:cNvPr id="124" name="Google Shape;124;p7"/>
          <p:cNvSpPr/>
          <p:nvPr/>
        </p:nvSpPr>
        <p:spPr>
          <a:xfrm>
            <a:off x="1800225" y="3926450"/>
            <a:ext cx="6966300" cy="3315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650"/>
              <a:buFont typeface="Work Sans"/>
              <a:buNone/>
            </a:pPr>
            <a:r>
              <a:rPr b="1" lang="en-US" sz="1650">
                <a:solidFill>
                  <a:srgbClr val="5E6468"/>
                </a:solidFill>
                <a:latin typeface="Work Sans"/>
                <a:ea typeface="Work Sans"/>
                <a:cs typeface="Work Sans"/>
                <a:sym typeface="Work Sans"/>
              </a:rPr>
              <a:t>[</a:t>
            </a:r>
            <a:r>
              <a:rPr b="1" i="0" lang="en-US" sz="1650" u="none" cap="none" strike="noStrike">
                <a:solidFill>
                  <a:srgbClr val="5E6468"/>
                </a:solidFill>
                <a:latin typeface="Work Sans"/>
                <a:ea typeface="Work Sans"/>
                <a:cs typeface="Work Sans"/>
                <a:sym typeface="Work Sans"/>
              </a:rPr>
              <a:t>Admin</a:t>
            </a:r>
            <a:r>
              <a:rPr b="1" lang="en-US" sz="1650">
                <a:solidFill>
                  <a:srgbClr val="5E6468"/>
                </a:solidFill>
                <a:latin typeface="Work Sans"/>
                <a:ea typeface="Work Sans"/>
                <a:cs typeface="Work Sans"/>
                <a:sym typeface="Work Sans"/>
              </a:rPr>
              <a:t>]</a:t>
            </a:r>
            <a:r>
              <a:rPr b="0" i="0" lang="en-US" sz="1650" u="none" cap="none" strike="noStrike">
                <a:solidFill>
                  <a:srgbClr val="002C38"/>
                </a:solidFill>
                <a:latin typeface="Work Sans"/>
                <a:ea typeface="Work Sans"/>
                <a:cs typeface="Work Sans"/>
                <a:sym typeface="Work Sans"/>
              </a:rPr>
              <a:t> </a:t>
            </a:r>
            <a:r>
              <a:rPr lang="en-US" sz="1650">
                <a:solidFill>
                  <a:srgbClr val="002C38"/>
                </a:solidFill>
                <a:latin typeface="Work Sans"/>
                <a:ea typeface="Work Sans"/>
                <a:cs typeface="Work Sans"/>
                <a:sym typeface="Work Sans"/>
              </a:rPr>
              <a:t>No available license in the pool? Request a quote and PO.</a:t>
            </a:r>
            <a:endParaRPr b="0" i="0" sz="1650" u="none" cap="none" strike="noStrike">
              <a:solidFill>
                <a:schemeClr val="dk1"/>
              </a:solidFill>
              <a:latin typeface="Calibri"/>
              <a:ea typeface="Calibri"/>
              <a:cs typeface="Calibri"/>
              <a:sym typeface="Calibri"/>
            </a:endParaRPr>
          </a:p>
        </p:txBody>
      </p:sp>
      <p:sp>
        <p:nvSpPr>
          <p:cNvPr id="125" name="Google Shape;125;p7"/>
          <p:cNvSpPr/>
          <p:nvPr/>
        </p:nvSpPr>
        <p:spPr>
          <a:xfrm>
            <a:off x="1323975" y="4408860"/>
            <a:ext cx="324000" cy="324000"/>
          </a:xfrm>
          <a:prstGeom prst="rect">
            <a:avLst/>
          </a:prstGeom>
          <a:solidFill>
            <a:srgbClr val="EDEB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7"/>
          <p:cNvSpPr/>
          <p:nvPr/>
        </p:nvSpPr>
        <p:spPr>
          <a:xfrm>
            <a:off x="1285875" y="4408860"/>
            <a:ext cx="400200" cy="36210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2</a:t>
            </a:r>
            <a:endParaRPr b="0" i="0" sz="1350" u="none" cap="none" strike="noStrike">
              <a:solidFill>
                <a:schemeClr val="dk1"/>
              </a:solidFill>
              <a:latin typeface="Calibri"/>
              <a:ea typeface="Calibri"/>
              <a:cs typeface="Calibri"/>
              <a:sym typeface="Calibri"/>
            </a:endParaRPr>
          </a:p>
        </p:txBody>
      </p:sp>
      <p:sp>
        <p:nvSpPr>
          <p:cNvPr id="127" name="Google Shape;127;p7"/>
          <p:cNvSpPr/>
          <p:nvPr/>
        </p:nvSpPr>
        <p:spPr>
          <a:xfrm>
            <a:off x="1800225" y="4408860"/>
            <a:ext cx="6147900" cy="3315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650"/>
              <a:buFont typeface="Work Sans"/>
              <a:buNone/>
            </a:pPr>
            <a:r>
              <a:rPr b="1" lang="en-US" sz="1650">
                <a:solidFill>
                  <a:srgbClr val="5E6468"/>
                </a:solidFill>
                <a:latin typeface="Work Sans"/>
                <a:ea typeface="Work Sans"/>
                <a:cs typeface="Work Sans"/>
                <a:sym typeface="Work Sans"/>
              </a:rPr>
              <a:t>[</a:t>
            </a:r>
            <a:r>
              <a:rPr b="1" i="0" lang="en-US" sz="1650" u="none" cap="none" strike="noStrike">
                <a:solidFill>
                  <a:srgbClr val="5E6468"/>
                </a:solidFill>
                <a:latin typeface="Work Sans"/>
                <a:ea typeface="Work Sans"/>
                <a:cs typeface="Work Sans"/>
                <a:sym typeface="Work Sans"/>
              </a:rPr>
              <a:t>Admin] </a:t>
            </a:r>
            <a:r>
              <a:rPr lang="en-US" sz="1650">
                <a:solidFill>
                  <a:srgbClr val="002C38"/>
                </a:solidFill>
                <a:latin typeface="Work Sans"/>
                <a:ea typeface="Work Sans"/>
                <a:cs typeface="Work Sans"/>
                <a:sym typeface="Work Sans"/>
              </a:rPr>
              <a:t>Open a support request to issue the license.</a:t>
            </a:r>
            <a:endParaRPr b="0" i="0" sz="1650" u="none" cap="none" strike="noStrike">
              <a:solidFill>
                <a:schemeClr val="dk1"/>
              </a:solidFill>
              <a:latin typeface="Calibri"/>
              <a:ea typeface="Calibri"/>
              <a:cs typeface="Calibri"/>
              <a:sym typeface="Calibri"/>
            </a:endParaRPr>
          </a:p>
        </p:txBody>
      </p:sp>
      <p:sp>
        <p:nvSpPr>
          <p:cNvPr id="128" name="Google Shape;128;p7"/>
          <p:cNvSpPr/>
          <p:nvPr/>
        </p:nvSpPr>
        <p:spPr>
          <a:xfrm>
            <a:off x="1323975" y="4904160"/>
            <a:ext cx="324000" cy="324000"/>
          </a:xfrm>
          <a:prstGeom prst="rect">
            <a:avLst/>
          </a:prstGeom>
          <a:solidFill>
            <a:srgbClr val="EDEB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7"/>
          <p:cNvSpPr/>
          <p:nvPr/>
        </p:nvSpPr>
        <p:spPr>
          <a:xfrm>
            <a:off x="1285875" y="4904160"/>
            <a:ext cx="400200" cy="36210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3</a:t>
            </a:r>
            <a:endParaRPr b="0" i="0" sz="1350" u="none" cap="none" strike="noStrike">
              <a:solidFill>
                <a:schemeClr val="dk1"/>
              </a:solidFill>
              <a:latin typeface="Calibri"/>
              <a:ea typeface="Calibri"/>
              <a:cs typeface="Calibri"/>
              <a:sym typeface="Calibri"/>
            </a:endParaRPr>
          </a:p>
        </p:txBody>
      </p:sp>
      <p:sp>
        <p:nvSpPr>
          <p:cNvPr id="130" name="Google Shape;130;p7"/>
          <p:cNvSpPr/>
          <p:nvPr/>
        </p:nvSpPr>
        <p:spPr>
          <a:xfrm>
            <a:off x="1800225" y="4904150"/>
            <a:ext cx="6966300" cy="3621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650"/>
              <a:buFont typeface="Work Sans"/>
              <a:buNone/>
            </a:pPr>
            <a:r>
              <a:rPr b="1" lang="en-US" sz="1650">
                <a:solidFill>
                  <a:srgbClr val="5E6468"/>
                </a:solidFill>
                <a:latin typeface="Work Sans"/>
                <a:ea typeface="Work Sans"/>
                <a:cs typeface="Work Sans"/>
                <a:sym typeface="Work Sans"/>
              </a:rPr>
              <a:t>[</a:t>
            </a:r>
            <a:r>
              <a:rPr b="1" i="0" lang="en-US" sz="1650" u="none" cap="none" strike="noStrike">
                <a:solidFill>
                  <a:srgbClr val="5E6468"/>
                </a:solidFill>
                <a:latin typeface="Work Sans"/>
                <a:ea typeface="Work Sans"/>
                <a:cs typeface="Work Sans"/>
                <a:sym typeface="Work Sans"/>
              </a:rPr>
              <a:t>IT] </a:t>
            </a:r>
            <a:r>
              <a:rPr lang="en-US" sz="1650">
                <a:solidFill>
                  <a:srgbClr val="002C38"/>
                </a:solidFill>
                <a:latin typeface="Work Sans"/>
                <a:ea typeface="Work Sans"/>
                <a:cs typeface="Work Sans"/>
                <a:sym typeface="Work Sans"/>
              </a:rPr>
              <a:t>Install and apply the key, or add the seat to the license server.</a:t>
            </a:r>
            <a:endParaRPr b="0" i="0" sz="1650" u="none" cap="none" strike="noStrike">
              <a:solidFill>
                <a:schemeClr val="dk1"/>
              </a:solidFill>
              <a:latin typeface="Calibri"/>
              <a:ea typeface="Calibri"/>
              <a:cs typeface="Calibri"/>
              <a:sym typeface="Calibri"/>
            </a:endParaRPr>
          </a:p>
        </p:txBody>
      </p:sp>
      <p:sp>
        <p:nvSpPr>
          <p:cNvPr id="131" name="Google Shape;131;p7"/>
          <p:cNvSpPr/>
          <p:nvPr/>
        </p:nvSpPr>
        <p:spPr>
          <a:xfrm>
            <a:off x="1323975" y="5398440"/>
            <a:ext cx="324000" cy="324000"/>
          </a:xfrm>
          <a:prstGeom prst="rect">
            <a:avLst/>
          </a:prstGeom>
          <a:solidFill>
            <a:srgbClr val="EDEB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
          <p:cNvSpPr/>
          <p:nvPr/>
        </p:nvSpPr>
        <p:spPr>
          <a:xfrm>
            <a:off x="1285875" y="5398440"/>
            <a:ext cx="400200" cy="36210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4</a:t>
            </a:r>
            <a:endParaRPr b="0" i="0" sz="1350" u="none" cap="none" strike="noStrike">
              <a:solidFill>
                <a:schemeClr val="dk1"/>
              </a:solidFill>
              <a:latin typeface="Calibri"/>
              <a:ea typeface="Calibri"/>
              <a:cs typeface="Calibri"/>
              <a:sym typeface="Calibri"/>
            </a:endParaRPr>
          </a:p>
        </p:txBody>
      </p:sp>
      <p:sp>
        <p:nvSpPr>
          <p:cNvPr id="133" name="Google Shape;133;p7"/>
          <p:cNvSpPr/>
          <p:nvPr/>
        </p:nvSpPr>
        <p:spPr>
          <a:xfrm>
            <a:off x="1800225" y="5398440"/>
            <a:ext cx="5361900" cy="3315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650"/>
              <a:buFont typeface="Work Sans"/>
              <a:buNone/>
            </a:pPr>
            <a:r>
              <a:rPr b="1" lang="en-US" sz="1650">
                <a:solidFill>
                  <a:srgbClr val="5E6468"/>
                </a:solidFill>
                <a:latin typeface="Work Sans"/>
                <a:ea typeface="Work Sans"/>
                <a:cs typeface="Work Sans"/>
                <a:sym typeface="Work Sans"/>
              </a:rPr>
              <a:t>[</a:t>
            </a:r>
            <a:r>
              <a:rPr b="1" i="0" lang="en-US" sz="1650" u="none" cap="none" strike="noStrike">
                <a:solidFill>
                  <a:srgbClr val="5E6468"/>
                </a:solidFill>
                <a:latin typeface="Work Sans"/>
                <a:ea typeface="Work Sans"/>
                <a:cs typeface="Work Sans"/>
                <a:sym typeface="Work Sans"/>
              </a:rPr>
              <a:t>Admin] </a:t>
            </a:r>
            <a:r>
              <a:rPr b="0" i="0" lang="en-US" sz="1650" u="none" cap="none" strike="noStrike">
                <a:solidFill>
                  <a:srgbClr val="002C38"/>
                </a:solidFill>
                <a:latin typeface="Work Sans"/>
                <a:ea typeface="Work Sans"/>
                <a:cs typeface="Work Sans"/>
                <a:sym typeface="Work Sans"/>
              </a:rPr>
              <a:t>Track who holds the license, by hand.</a:t>
            </a:r>
            <a:endParaRPr b="0" i="0" sz="1650" u="none" cap="none" strike="noStrike">
              <a:solidFill>
                <a:schemeClr val="dk1"/>
              </a:solidFill>
              <a:latin typeface="Calibri"/>
              <a:ea typeface="Calibri"/>
              <a:cs typeface="Calibri"/>
              <a:sym typeface="Calibri"/>
            </a:endParaRPr>
          </a:p>
        </p:txBody>
      </p:sp>
      <p:sp>
        <p:nvSpPr>
          <p:cNvPr id="134" name="Google Shape;134;p7"/>
          <p:cNvSpPr/>
          <p:nvPr/>
        </p:nvSpPr>
        <p:spPr>
          <a:xfrm>
            <a:off x="1323975" y="7246813"/>
            <a:ext cx="7324800" cy="96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7"/>
          <p:cNvSpPr/>
          <p:nvPr/>
        </p:nvSpPr>
        <p:spPr>
          <a:xfrm>
            <a:off x="1323975" y="7446838"/>
            <a:ext cx="8057100" cy="2190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200"/>
              <a:buFont typeface="Work Sans"/>
              <a:buNone/>
            </a:pPr>
            <a:r>
              <a:rPr b="1" i="0" lang="en-US" sz="1200" u="none" cap="none" strike="noStrike">
                <a:solidFill>
                  <a:srgbClr val="5E6468"/>
                </a:solidFill>
                <a:latin typeface="Work Sans"/>
                <a:ea typeface="Work Sans"/>
                <a:cs typeface="Work Sans"/>
                <a:sym typeface="Work Sans"/>
              </a:rPr>
              <a:t>ESTIMATED TIME</a:t>
            </a:r>
            <a:endParaRPr b="0" i="0" sz="1200" u="none" cap="none" strike="noStrike">
              <a:solidFill>
                <a:schemeClr val="dk1"/>
              </a:solidFill>
              <a:latin typeface="Calibri"/>
              <a:ea typeface="Calibri"/>
              <a:cs typeface="Calibri"/>
              <a:sym typeface="Calibri"/>
            </a:endParaRPr>
          </a:p>
        </p:txBody>
      </p:sp>
      <p:sp>
        <p:nvSpPr>
          <p:cNvPr id="136" name="Google Shape;136;p7"/>
          <p:cNvSpPr/>
          <p:nvPr/>
        </p:nvSpPr>
        <p:spPr>
          <a:xfrm>
            <a:off x="1323975" y="7665913"/>
            <a:ext cx="8057100" cy="5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3300"/>
              <a:buFont typeface="Funnel Sans"/>
              <a:buNone/>
            </a:pPr>
            <a:r>
              <a:rPr b="0" i="0" lang="en-US" sz="3300" u="none" cap="none" strike="noStrike">
                <a:solidFill>
                  <a:srgbClr val="5E6468"/>
                </a:solidFill>
                <a:latin typeface="Funnel Sans"/>
                <a:ea typeface="Funnel Sans"/>
                <a:cs typeface="Funnel Sans"/>
                <a:sym typeface="Funnel Sans"/>
              </a:rPr>
              <a:t>24–48 hours</a:t>
            </a:r>
            <a:endParaRPr b="0" i="0" sz="3300" u="none" cap="none" strike="noStrike">
              <a:solidFill>
                <a:schemeClr val="dk1"/>
              </a:solidFill>
              <a:latin typeface="Calibri"/>
              <a:ea typeface="Calibri"/>
              <a:cs typeface="Calibri"/>
              <a:sym typeface="Calibri"/>
            </a:endParaRPr>
          </a:p>
        </p:txBody>
      </p:sp>
      <p:sp>
        <p:nvSpPr>
          <p:cNvPr id="137" name="Google Shape;137;p7"/>
          <p:cNvSpPr/>
          <p:nvPr/>
        </p:nvSpPr>
        <p:spPr>
          <a:xfrm>
            <a:off x="9267825" y="3069208"/>
            <a:ext cx="8067600" cy="5454000"/>
          </a:xfrm>
          <a:prstGeom prst="rect">
            <a:avLst/>
          </a:prstGeom>
          <a:solidFill>
            <a:srgbClr val="002C38"/>
          </a:solidFill>
          <a:ln cap="flat" cmpd="sng" w="9525">
            <a:solidFill>
              <a:srgbClr val="002C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9639300" y="3464496"/>
            <a:ext cx="4964207" cy="24765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425"/>
              <a:buFont typeface="Work Sans"/>
              <a:buNone/>
            </a:pPr>
            <a:r>
              <a:rPr b="1" i="0" lang="en-US" sz="1425" u="none" cap="none" strike="noStrike">
                <a:solidFill>
                  <a:srgbClr val="24D267"/>
                </a:solidFill>
                <a:latin typeface="Work Sans"/>
                <a:ea typeface="Work Sans"/>
                <a:cs typeface="Work Sans"/>
                <a:sym typeface="Work Sans"/>
              </a:rPr>
              <a:t>WITH BLUE MARBLE HUB · SUBSCRIPTION</a:t>
            </a:r>
            <a:endParaRPr b="0" i="0" sz="1425" u="none" cap="none" strike="noStrike">
              <a:solidFill>
                <a:schemeClr val="dk1"/>
              </a:solidFill>
              <a:latin typeface="Calibri"/>
              <a:ea typeface="Calibri"/>
              <a:cs typeface="Calibri"/>
              <a:sym typeface="Calibri"/>
            </a:endParaRPr>
          </a:p>
        </p:txBody>
      </p:sp>
      <p:sp>
        <p:nvSpPr>
          <p:cNvPr id="139" name="Google Shape;139;p7"/>
          <p:cNvSpPr/>
          <p:nvPr/>
        </p:nvSpPr>
        <p:spPr>
          <a:xfrm>
            <a:off x="15896555" y="3402583"/>
            <a:ext cx="1067470" cy="333375"/>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
          <p:cNvSpPr/>
          <p:nvPr/>
        </p:nvSpPr>
        <p:spPr>
          <a:xfrm>
            <a:off x="15985102" y="3451619"/>
            <a:ext cx="896100" cy="2382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002C38"/>
              </a:buClr>
              <a:buSzPts val="1350"/>
              <a:buFont typeface="Work Sans"/>
              <a:buNone/>
            </a:pPr>
            <a:r>
              <a:rPr b="1" i="0" lang="en-US" sz="1350" u="none" cap="none" strike="noStrike">
                <a:solidFill>
                  <a:srgbClr val="002C38"/>
                </a:solidFill>
                <a:latin typeface="Work Sans"/>
                <a:ea typeface="Work Sans"/>
                <a:cs typeface="Work Sans"/>
                <a:sym typeface="Work Sans"/>
              </a:rPr>
              <a:t>2 STEPS</a:t>
            </a:r>
            <a:endParaRPr b="0" i="0" sz="1350" u="none" cap="none" strike="noStrike">
              <a:solidFill>
                <a:schemeClr val="dk1"/>
              </a:solidFill>
              <a:latin typeface="Calibri"/>
              <a:ea typeface="Calibri"/>
              <a:cs typeface="Calibri"/>
              <a:sym typeface="Calibri"/>
            </a:endParaRPr>
          </a:p>
        </p:txBody>
      </p:sp>
      <p:sp>
        <p:nvSpPr>
          <p:cNvPr id="141" name="Google Shape;141;p7"/>
          <p:cNvSpPr/>
          <p:nvPr/>
        </p:nvSpPr>
        <p:spPr>
          <a:xfrm>
            <a:off x="9639300" y="3926458"/>
            <a:ext cx="323850" cy="32385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7"/>
          <p:cNvSpPr/>
          <p:nvPr/>
        </p:nvSpPr>
        <p:spPr>
          <a:xfrm>
            <a:off x="9601200" y="3926458"/>
            <a:ext cx="400050" cy="36195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002C38"/>
              </a:buClr>
              <a:buSzPts val="1350"/>
              <a:buFont typeface="Work Sans"/>
              <a:buNone/>
            </a:pPr>
            <a:r>
              <a:rPr b="1" i="0" lang="en-US" sz="1350" u="none" cap="none" strike="noStrike">
                <a:solidFill>
                  <a:srgbClr val="002C38"/>
                </a:solidFill>
                <a:latin typeface="Work Sans"/>
                <a:ea typeface="Work Sans"/>
                <a:cs typeface="Work Sans"/>
                <a:sym typeface="Work Sans"/>
              </a:rPr>
              <a:t>1</a:t>
            </a:r>
            <a:endParaRPr b="0" i="0" sz="1350" u="none" cap="none" strike="noStrike">
              <a:solidFill>
                <a:schemeClr val="dk1"/>
              </a:solidFill>
              <a:latin typeface="Calibri"/>
              <a:ea typeface="Calibri"/>
              <a:cs typeface="Calibri"/>
              <a:sym typeface="Calibri"/>
            </a:endParaRPr>
          </a:p>
        </p:txBody>
      </p:sp>
      <p:sp>
        <p:nvSpPr>
          <p:cNvPr id="143" name="Google Shape;143;p7"/>
          <p:cNvSpPr/>
          <p:nvPr/>
        </p:nvSpPr>
        <p:spPr>
          <a:xfrm>
            <a:off x="10115550" y="3926450"/>
            <a:ext cx="5639700" cy="6249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24D267"/>
              </a:buClr>
              <a:buSzPts val="1650"/>
              <a:buFont typeface="Work Sans"/>
              <a:buNone/>
            </a:pPr>
            <a:r>
              <a:rPr b="1" lang="en-US" sz="1650">
                <a:solidFill>
                  <a:srgbClr val="24D267"/>
                </a:solidFill>
                <a:latin typeface="Work Sans"/>
                <a:ea typeface="Work Sans"/>
                <a:cs typeface="Work Sans"/>
                <a:sym typeface="Work Sans"/>
              </a:rPr>
              <a:t>[</a:t>
            </a:r>
            <a:r>
              <a:rPr b="1" i="0" lang="en-US" sz="1650" u="none" cap="none" strike="noStrike">
                <a:solidFill>
                  <a:srgbClr val="24D267"/>
                </a:solidFill>
                <a:latin typeface="Work Sans"/>
                <a:ea typeface="Work Sans"/>
                <a:cs typeface="Work Sans"/>
                <a:sym typeface="Work Sans"/>
              </a:rPr>
              <a:t>Admin</a:t>
            </a:r>
            <a:r>
              <a:rPr b="1" lang="en-US" sz="1650">
                <a:solidFill>
                  <a:srgbClr val="24D267"/>
                </a:solidFill>
                <a:latin typeface="Work Sans"/>
                <a:ea typeface="Work Sans"/>
                <a:cs typeface="Work Sans"/>
                <a:sym typeface="Work Sans"/>
              </a:rPr>
              <a:t>]</a:t>
            </a:r>
            <a:r>
              <a:rPr b="0" i="0" lang="en-US" sz="1650" u="none" cap="none" strike="noStrike">
                <a:solidFill>
                  <a:srgbClr val="FFFFFF"/>
                </a:solidFill>
                <a:latin typeface="Work Sans"/>
                <a:ea typeface="Work Sans"/>
                <a:cs typeface="Work Sans"/>
                <a:sym typeface="Work Sans"/>
              </a:rPr>
              <a:t> Assign a license to the user at the right tier in Blue Marble Hub.</a:t>
            </a:r>
            <a:endParaRPr b="0" i="0" sz="1650" u="none" cap="none" strike="noStrike">
              <a:solidFill>
                <a:schemeClr val="dk1"/>
              </a:solidFill>
              <a:latin typeface="Calibri"/>
              <a:ea typeface="Calibri"/>
              <a:cs typeface="Calibri"/>
              <a:sym typeface="Calibri"/>
            </a:endParaRPr>
          </a:p>
        </p:txBody>
      </p:sp>
      <p:sp>
        <p:nvSpPr>
          <p:cNvPr id="144" name="Google Shape;144;p7"/>
          <p:cNvSpPr/>
          <p:nvPr/>
        </p:nvSpPr>
        <p:spPr>
          <a:xfrm>
            <a:off x="9639300" y="4684588"/>
            <a:ext cx="323850" cy="32385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9601200" y="4684588"/>
            <a:ext cx="400050" cy="36195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002C38"/>
              </a:buClr>
              <a:buSzPts val="1350"/>
              <a:buFont typeface="Work Sans"/>
              <a:buNone/>
            </a:pPr>
            <a:r>
              <a:rPr b="1" i="0" lang="en-US" sz="1350" u="none" cap="none" strike="noStrike">
                <a:solidFill>
                  <a:srgbClr val="002C38"/>
                </a:solidFill>
                <a:latin typeface="Work Sans"/>
                <a:ea typeface="Work Sans"/>
                <a:cs typeface="Work Sans"/>
                <a:sym typeface="Work Sans"/>
              </a:rPr>
              <a:t>2</a:t>
            </a:r>
            <a:endParaRPr b="0" i="0" sz="1350" u="none" cap="none" strike="noStrike">
              <a:solidFill>
                <a:schemeClr val="dk1"/>
              </a:solidFill>
              <a:latin typeface="Calibri"/>
              <a:ea typeface="Calibri"/>
              <a:cs typeface="Calibri"/>
              <a:sym typeface="Calibri"/>
            </a:endParaRPr>
          </a:p>
        </p:txBody>
      </p:sp>
      <p:sp>
        <p:nvSpPr>
          <p:cNvPr id="146" name="Google Shape;146;p7"/>
          <p:cNvSpPr/>
          <p:nvPr/>
        </p:nvSpPr>
        <p:spPr>
          <a:xfrm>
            <a:off x="10115550" y="4684588"/>
            <a:ext cx="5531793" cy="3314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24D267"/>
              </a:buClr>
              <a:buSzPts val="1650"/>
              <a:buFont typeface="Work Sans"/>
              <a:buNone/>
            </a:pPr>
            <a:r>
              <a:rPr b="1" lang="en-US" sz="1650">
                <a:solidFill>
                  <a:srgbClr val="24D267"/>
                </a:solidFill>
                <a:latin typeface="Work Sans"/>
                <a:ea typeface="Work Sans"/>
                <a:cs typeface="Work Sans"/>
                <a:sym typeface="Work Sans"/>
              </a:rPr>
              <a:t>[</a:t>
            </a:r>
            <a:r>
              <a:rPr b="1" i="0" lang="en-US" sz="1650" u="none" cap="none" strike="noStrike">
                <a:solidFill>
                  <a:srgbClr val="24D267"/>
                </a:solidFill>
                <a:latin typeface="Work Sans"/>
                <a:ea typeface="Work Sans"/>
                <a:cs typeface="Work Sans"/>
                <a:sym typeface="Work Sans"/>
              </a:rPr>
              <a:t>User</a:t>
            </a:r>
            <a:r>
              <a:rPr b="1" lang="en-US" sz="1650">
                <a:solidFill>
                  <a:srgbClr val="24D267"/>
                </a:solidFill>
                <a:latin typeface="Work Sans"/>
                <a:ea typeface="Work Sans"/>
                <a:cs typeface="Work Sans"/>
                <a:sym typeface="Work Sans"/>
              </a:rPr>
              <a:t>]</a:t>
            </a:r>
            <a:r>
              <a:rPr b="0" i="0" lang="en-US" sz="1650" u="none" cap="none" strike="noStrike">
                <a:solidFill>
                  <a:srgbClr val="FFFFFF"/>
                </a:solidFill>
                <a:latin typeface="Work Sans"/>
                <a:ea typeface="Work Sans"/>
                <a:cs typeface="Work Sans"/>
                <a:sym typeface="Work Sans"/>
              </a:rPr>
              <a:t> Log in, download and install, get started.</a:t>
            </a:r>
            <a:endParaRPr b="0" i="0" sz="1650" u="none" cap="none" strike="noStrike">
              <a:solidFill>
                <a:schemeClr val="dk1"/>
              </a:solidFill>
              <a:latin typeface="Calibri"/>
              <a:ea typeface="Calibri"/>
              <a:cs typeface="Calibri"/>
              <a:sym typeface="Calibri"/>
            </a:endParaRPr>
          </a:p>
        </p:txBody>
      </p:sp>
      <p:sp>
        <p:nvSpPr>
          <p:cNvPr id="147" name="Google Shape;147;p7"/>
          <p:cNvSpPr/>
          <p:nvPr/>
        </p:nvSpPr>
        <p:spPr>
          <a:xfrm>
            <a:off x="9639291" y="5662607"/>
            <a:ext cx="7554300" cy="2190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200"/>
              <a:buFont typeface="Work Sans"/>
              <a:buNone/>
            </a:pPr>
            <a:r>
              <a:rPr b="1" i="0" lang="en-US" sz="1100" u="none" cap="none" strike="noStrike">
                <a:solidFill>
                  <a:srgbClr val="DEDEDE"/>
                </a:solidFill>
                <a:latin typeface="Work Sans"/>
                <a:ea typeface="Work Sans"/>
                <a:cs typeface="Work Sans"/>
                <a:sym typeface="Work Sans"/>
              </a:rPr>
              <a:t>ALSO SELF-SERVE IN THE HUB</a:t>
            </a:r>
            <a:endParaRPr b="1" i="0" sz="1100" u="none" cap="none" strike="noStrike">
              <a:solidFill>
                <a:srgbClr val="DEDEDE"/>
              </a:solidFill>
              <a:latin typeface="Calibri"/>
              <a:ea typeface="Calibri"/>
              <a:cs typeface="Calibri"/>
              <a:sym typeface="Calibri"/>
            </a:endParaRPr>
          </a:p>
        </p:txBody>
      </p:sp>
      <p:pic>
        <p:nvPicPr>
          <p:cNvPr descr="preencoded.png" id="148" name="Google Shape;148;p7"/>
          <p:cNvPicPr preferRelativeResize="0"/>
          <p:nvPr/>
        </p:nvPicPr>
        <p:blipFill rotWithShape="1">
          <a:blip r:embed="rId3">
            <a:alphaModFix amt="51000"/>
          </a:blip>
          <a:srcRect b="0" l="0" r="0" t="0"/>
          <a:stretch/>
        </p:blipFill>
        <p:spPr>
          <a:xfrm>
            <a:off x="9727315" y="6027935"/>
            <a:ext cx="203850" cy="203850"/>
          </a:xfrm>
          <a:prstGeom prst="rect">
            <a:avLst/>
          </a:prstGeom>
          <a:noFill/>
          <a:ln>
            <a:noFill/>
          </a:ln>
        </p:spPr>
      </p:pic>
      <p:sp>
        <p:nvSpPr>
          <p:cNvPr id="149" name="Google Shape;149;p7"/>
          <p:cNvSpPr/>
          <p:nvPr/>
        </p:nvSpPr>
        <p:spPr>
          <a:xfrm>
            <a:off x="10115556" y="6015025"/>
            <a:ext cx="6801000" cy="2619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F2E1CC"/>
              </a:buClr>
              <a:buSzPts val="1500"/>
              <a:buFont typeface="Work Sans"/>
              <a:buNone/>
            </a:pPr>
            <a:r>
              <a:rPr lang="en-US">
                <a:solidFill>
                  <a:srgbClr val="759199"/>
                </a:solidFill>
                <a:latin typeface="Work Sans"/>
                <a:ea typeface="Work Sans"/>
                <a:cs typeface="Work Sans"/>
                <a:sym typeface="Work Sans"/>
              </a:rPr>
              <a:t>Purchase additional seats, or r</a:t>
            </a:r>
            <a:r>
              <a:rPr b="0" i="0" lang="en-US" u="none" cap="none" strike="noStrike">
                <a:solidFill>
                  <a:srgbClr val="759199"/>
                </a:solidFill>
                <a:latin typeface="Work Sans"/>
                <a:ea typeface="Work Sans"/>
                <a:cs typeface="Work Sans"/>
                <a:sym typeface="Work Sans"/>
              </a:rPr>
              <a:t>eassign a license when someone leaves.</a:t>
            </a:r>
            <a:endParaRPr b="0" i="0" u="none" cap="none" strike="noStrike">
              <a:solidFill>
                <a:srgbClr val="759199"/>
              </a:solidFill>
              <a:latin typeface="Calibri"/>
              <a:ea typeface="Calibri"/>
              <a:cs typeface="Calibri"/>
              <a:sym typeface="Calibri"/>
            </a:endParaRPr>
          </a:p>
        </p:txBody>
      </p:sp>
      <p:pic>
        <p:nvPicPr>
          <p:cNvPr descr="preencoded.png" id="150" name="Google Shape;150;p7"/>
          <p:cNvPicPr preferRelativeResize="0"/>
          <p:nvPr/>
        </p:nvPicPr>
        <p:blipFill rotWithShape="1">
          <a:blip r:embed="rId4">
            <a:alphaModFix amt="51000"/>
          </a:blip>
          <a:srcRect b="0" l="0" r="0" t="0"/>
          <a:stretch/>
        </p:blipFill>
        <p:spPr>
          <a:xfrm>
            <a:off x="9727315" y="6371569"/>
            <a:ext cx="203850" cy="203850"/>
          </a:xfrm>
          <a:prstGeom prst="rect">
            <a:avLst/>
          </a:prstGeom>
          <a:noFill/>
          <a:ln>
            <a:noFill/>
          </a:ln>
        </p:spPr>
      </p:pic>
      <p:sp>
        <p:nvSpPr>
          <p:cNvPr id="151" name="Google Shape;151;p7"/>
          <p:cNvSpPr/>
          <p:nvPr/>
        </p:nvSpPr>
        <p:spPr>
          <a:xfrm>
            <a:off x="10115541" y="6357932"/>
            <a:ext cx="5102400" cy="2619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F2E1CC"/>
              </a:buClr>
              <a:buSzPts val="1500"/>
              <a:buFont typeface="Work Sans"/>
              <a:buNone/>
            </a:pPr>
            <a:r>
              <a:rPr b="0" i="0" lang="en-US" u="none" cap="none" strike="noStrike">
                <a:solidFill>
                  <a:srgbClr val="759199"/>
                </a:solidFill>
                <a:latin typeface="Work Sans"/>
                <a:ea typeface="Work Sans"/>
                <a:cs typeface="Work Sans"/>
                <a:sym typeface="Work Sans"/>
              </a:rPr>
              <a:t>Issue offline tokens for field or air-gapped machines.</a:t>
            </a:r>
            <a:endParaRPr b="0" i="0" u="none" cap="none" strike="noStrike">
              <a:solidFill>
                <a:srgbClr val="759199"/>
              </a:solidFill>
              <a:latin typeface="Calibri"/>
              <a:ea typeface="Calibri"/>
              <a:cs typeface="Calibri"/>
              <a:sym typeface="Calibri"/>
            </a:endParaRPr>
          </a:p>
        </p:txBody>
      </p:sp>
      <p:pic>
        <p:nvPicPr>
          <p:cNvPr descr="preencoded.png" id="152" name="Google Shape;152;p7"/>
          <p:cNvPicPr preferRelativeResize="0"/>
          <p:nvPr/>
        </p:nvPicPr>
        <p:blipFill rotWithShape="1">
          <a:blip r:embed="rId5">
            <a:alphaModFix amt="51000"/>
          </a:blip>
          <a:srcRect b="0" l="0" r="0" t="0"/>
          <a:stretch/>
        </p:blipFill>
        <p:spPr>
          <a:xfrm>
            <a:off x="9727315" y="6721270"/>
            <a:ext cx="203850" cy="203850"/>
          </a:xfrm>
          <a:prstGeom prst="rect">
            <a:avLst/>
          </a:prstGeom>
          <a:noFill/>
          <a:ln>
            <a:noFill/>
          </a:ln>
        </p:spPr>
      </p:pic>
      <p:sp>
        <p:nvSpPr>
          <p:cNvPr id="153" name="Google Shape;153;p7"/>
          <p:cNvSpPr/>
          <p:nvPr/>
        </p:nvSpPr>
        <p:spPr>
          <a:xfrm>
            <a:off x="10115541" y="6700832"/>
            <a:ext cx="3396000" cy="2619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F2E1CC"/>
              </a:buClr>
              <a:buSzPts val="1500"/>
              <a:buFont typeface="Work Sans"/>
              <a:buNone/>
            </a:pPr>
            <a:r>
              <a:rPr b="0" i="0" lang="en-US" u="none" cap="none" strike="noStrike">
                <a:solidFill>
                  <a:srgbClr val="759199"/>
                </a:solidFill>
                <a:latin typeface="Work Sans"/>
                <a:ea typeface="Work Sans"/>
                <a:cs typeface="Work Sans"/>
                <a:sym typeface="Work Sans"/>
              </a:rPr>
              <a:t>See every license and who holds it.</a:t>
            </a:r>
            <a:endParaRPr b="0" i="0" u="none" cap="none" strike="noStrike">
              <a:solidFill>
                <a:srgbClr val="759199"/>
              </a:solidFill>
              <a:latin typeface="Calibri"/>
              <a:ea typeface="Calibri"/>
              <a:cs typeface="Calibri"/>
              <a:sym typeface="Calibri"/>
            </a:endParaRPr>
          </a:p>
        </p:txBody>
      </p:sp>
      <p:sp>
        <p:nvSpPr>
          <p:cNvPr id="154" name="Google Shape;154;p7"/>
          <p:cNvSpPr/>
          <p:nvPr/>
        </p:nvSpPr>
        <p:spPr>
          <a:xfrm>
            <a:off x="9639300" y="7246813"/>
            <a:ext cx="7324800" cy="9600"/>
          </a:xfrm>
          <a:prstGeom prst="rect">
            <a:avLst/>
          </a:prstGeom>
          <a:solidFill>
            <a:srgbClr val="FFFFFF">
              <a:alpha val="1607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7"/>
          <p:cNvSpPr/>
          <p:nvPr/>
        </p:nvSpPr>
        <p:spPr>
          <a:xfrm>
            <a:off x="9639300" y="7446838"/>
            <a:ext cx="8057100" cy="2190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200"/>
              <a:buFont typeface="Work Sans"/>
              <a:buNone/>
            </a:pPr>
            <a:r>
              <a:rPr b="1" i="0" lang="en-US" sz="1200" u="none" cap="none" strike="noStrike">
                <a:solidFill>
                  <a:srgbClr val="24D267"/>
                </a:solidFill>
                <a:latin typeface="Work Sans"/>
                <a:ea typeface="Work Sans"/>
                <a:cs typeface="Work Sans"/>
                <a:sym typeface="Work Sans"/>
              </a:rPr>
              <a:t>ESTIMATED TIME</a:t>
            </a:r>
            <a:endParaRPr b="0" i="0" sz="1200" u="none" cap="none" strike="noStrike">
              <a:solidFill>
                <a:schemeClr val="dk1"/>
              </a:solidFill>
              <a:latin typeface="Calibri"/>
              <a:ea typeface="Calibri"/>
              <a:cs typeface="Calibri"/>
              <a:sym typeface="Calibri"/>
            </a:endParaRPr>
          </a:p>
        </p:txBody>
      </p:sp>
      <p:sp>
        <p:nvSpPr>
          <p:cNvPr id="156" name="Google Shape;156;p7"/>
          <p:cNvSpPr/>
          <p:nvPr/>
        </p:nvSpPr>
        <p:spPr>
          <a:xfrm>
            <a:off x="9639300" y="7665913"/>
            <a:ext cx="8057100" cy="5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3300"/>
              <a:buFont typeface="Funnel Sans"/>
              <a:buNone/>
            </a:pPr>
            <a:r>
              <a:rPr b="0" i="0" lang="en-US" sz="3300" u="none" cap="none" strike="noStrike">
                <a:solidFill>
                  <a:srgbClr val="FFFFFF"/>
                </a:solidFill>
                <a:latin typeface="Funnel Sans"/>
                <a:ea typeface="Funnel Sans"/>
                <a:cs typeface="Funnel Sans"/>
                <a:sym typeface="Funnel Sans"/>
              </a:rPr>
              <a:t>5–10 minutes</a:t>
            </a:r>
            <a:endParaRPr b="0" i="0" sz="3300" u="none" cap="none" strike="noStrike">
              <a:solidFill>
                <a:schemeClr val="dk1"/>
              </a:solidFill>
              <a:latin typeface="Calibri"/>
              <a:ea typeface="Calibri"/>
              <a:cs typeface="Calibri"/>
              <a:sym typeface="Calibri"/>
            </a:endParaRPr>
          </a:p>
        </p:txBody>
      </p:sp>
      <p:sp>
        <p:nvSpPr>
          <p:cNvPr id="157" name="Google Shape;157;p7"/>
          <p:cNvSpPr/>
          <p:nvPr/>
        </p:nvSpPr>
        <p:spPr>
          <a:xfrm>
            <a:off x="9639300" y="5332676"/>
            <a:ext cx="7324800" cy="9600"/>
          </a:xfrm>
          <a:prstGeom prst="rect">
            <a:avLst/>
          </a:prstGeom>
          <a:solidFill>
            <a:srgbClr val="FFFFFF">
              <a:alpha val="160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4F3"/>
        </a:solidFill>
      </p:bgPr>
    </p:bg>
    <p:spTree>
      <p:nvGrpSpPr>
        <p:cNvPr id="162" name="Shape 162"/>
        <p:cNvGrpSpPr/>
        <p:nvPr/>
      </p:nvGrpSpPr>
      <p:grpSpPr>
        <a:xfrm>
          <a:off x="0" y="0"/>
          <a:ext cx="0" cy="0"/>
          <a:chOff x="0" y="0"/>
          <a:chExt cx="0" cy="0"/>
        </a:xfrm>
      </p:grpSpPr>
      <p:sp>
        <p:nvSpPr>
          <p:cNvPr id="163" name="Google Shape;163;p8"/>
          <p:cNvSpPr/>
          <p:nvPr/>
        </p:nvSpPr>
        <p:spPr>
          <a:xfrm>
            <a:off x="952500" y="762000"/>
            <a:ext cx="180213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SAMPLE WORKFLOW · BLUE MARBLE HUB</a:t>
            </a:r>
            <a:endParaRPr b="0" i="0" sz="1500" u="none" cap="none" strike="noStrike">
              <a:solidFill>
                <a:schemeClr val="dk1"/>
              </a:solidFill>
              <a:latin typeface="Calibri"/>
              <a:ea typeface="Calibri"/>
              <a:cs typeface="Calibri"/>
              <a:sym typeface="Calibri"/>
            </a:endParaRPr>
          </a:p>
        </p:txBody>
      </p:sp>
      <p:sp>
        <p:nvSpPr>
          <p:cNvPr id="164" name="Google Shape;164;p8"/>
          <p:cNvSpPr/>
          <p:nvPr/>
        </p:nvSpPr>
        <p:spPr>
          <a:xfrm>
            <a:off x="952500" y="1119188"/>
            <a:ext cx="18021300" cy="543300"/>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License administration moves from tickets to your admins</a:t>
            </a:r>
            <a:endParaRPr b="0" i="0" sz="3900" u="none" cap="none" strike="noStrike">
              <a:solidFill>
                <a:schemeClr val="dk1"/>
              </a:solidFill>
              <a:latin typeface="Calibri"/>
              <a:ea typeface="Calibri"/>
              <a:cs typeface="Calibri"/>
              <a:sym typeface="Calibri"/>
            </a:endParaRPr>
          </a:p>
        </p:txBody>
      </p:sp>
      <p:sp>
        <p:nvSpPr>
          <p:cNvPr id="165" name="Google Shape;165;p8"/>
          <p:cNvSpPr/>
          <p:nvPr/>
        </p:nvSpPr>
        <p:spPr>
          <a:xfrm>
            <a:off x="952500" y="1795835"/>
            <a:ext cx="18021300" cy="3096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800"/>
              <a:buFont typeface="Work Sans"/>
              <a:buNone/>
            </a:pPr>
            <a:r>
              <a:rPr b="0" i="0" lang="en-US" sz="1800" u="none" cap="none" strike="noStrike">
                <a:solidFill>
                  <a:srgbClr val="5E6468"/>
                </a:solidFill>
                <a:latin typeface="Work Sans"/>
                <a:ea typeface="Work Sans"/>
                <a:cs typeface="Work Sans"/>
                <a:sym typeface="Work Sans"/>
              </a:rPr>
              <a:t>Scenario:</a:t>
            </a:r>
            <a:r>
              <a:rPr lang="en-US" sz="1800">
                <a:solidFill>
                  <a:srgbClr val="5E6468"/>
                </a:solidFill>
                <a:latin typeface="Work Sans"/>
                <a:ea typeface="Work Sans"/>
                <a:cs typeface="Work Sans"/>
                <a:sym typeface="Work Sans"/>
              </a:rPr>
              <a:t> 3 new hires are joining the team and there are no available Global Mapper seats</a:t>
            </a:r>
            <a:endParaRPr b="0" i="0" sz="1800" u="none" cap="none" strike="noStrike">
              <a:solidFill>
                <a:schemeClr val="dk1"/>
              </a:solidFill>
              <a:latin typeface="Calibri"/>
              <a:ea typeface="Calibri"/>
              <a:cs typeface="Calibri"/>
              <a:sym typeface="Calibri"/>
            </a:endParaRPr>
          </a:p>
        </p:txBody>
      </p:sp>
      <p:sp>
        <p:nvSpPr>
          <p:cNvPr id="166" name="Google Shape;166;p8"/>
          <p:cNvSpPr/>
          <p:nvPr/>
        </p:nvSpPr>
        <p:spPr>
          <a:xfrm>
            <a:off x="952500" y="3069208"/>
            <a:ext cx="8067600" cy="54540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1323975" y="3464496"/>
            <a:ext cx="3839100" cy="2478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425"/>
              <a:buFont typeface="Work Sans"/>
              <a:buNone/>
            </a:pPr>
            <a:r>
              <a:rPr b="1" i="0" lang="en-US" sz="1425" u="none" cap="none" strike="noStrike">
                <a:solidFill>
                  <a:srgbClr val="5E6468"/>
                </a:solidFill>
                <a:latin typeface="Work Sans"/>
                <a:ea typeface="Work Sans"/>
                <a:cs typeface="Work Sans"/>
                <a:sym typeface="Work Sans"/>
              </a:rPr>
              <a:t>TODAY · PERPETUAL / NETWORK</a:t>
            </a:r>
            <a:endParaRPr b="0" i="0" sz="1425" u="none" cap="none" strike="noStrike">
              <a:solidFill>
                <a:schemeClr val="dk1"/>
              </a:solidFill>
              <a:latin typeface="Calibri"/>
              <a:ea typeface="Calibri"/>
              <a:cs typeface="Calibri"/>
              <a:sym typeface="Calibri"/>
            </a:endParaRPr>
          </a:p>
        </p:txBody>
      </p:sp>
      <p:sp>
        <p:nvSpPr>
          <p:cNvPr id="168" name="Google Shape;168;p8"/>
          <p:cNvSpPr/>
          <p:nvPr/>
        </p:nvSpPr>
        <p:spPr>
          <a:xfrm>
            <a:off x="7574012" y="3402583"/>
            <a:ext cx="1074600" cy="333300"/>
          </a:xfrm>
          <a:prstGeom prst="rect">
            <a:avLst/>
          </a:prstGeom>
          <a:solidFill>
            <a:srgbClr val="EDEB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8"/>
          <p:cNvSpPr/>
          <p:nvPr/>
        </p:nvSpPr>
        <p:spPr>
          <a:xfrm>
            <a:off x="7662559" y="3451619"/>
            <a:ext cx="903300" cy="2382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5E6468"/>
              </a:buClr>
              <a:buSzPts val="1350"/>
              <a:buFont typeface="Work Sans"/>
              <a:buNone/>
            </a:pPr>
            <a:r>
              <a:rPr b="1" lang="en-US" sz="1350">
                <a:solidFill>
                  <a:srgbClr val="5E6468"/>
                </a:solidFill>
                <a:latin typeface="Work Sans"/>
                <a:ea typeface="Work Sans"/>
                <a:cs typeface="Work Sans"/>
                <a:sym typeface="Work Sans"/>
              </a:rPr>
              <a:t>5</a:t>
            </a:r>
            <a:r>
              <a:rPr b="1" i="0" lang="en-US" sz="1350" u="none" cap="none" strike="noStrike">
                <a:solidFill>
                  <a:srgbClr val="5E6468"/>
                </a:solidFill>
                <a:latin typeface="Work Sans"/>
                <a:ea typeface="Work Sans"/>
                <a:cs typeface="Work Sans"/>
                <a:sym typeface="Work Sans"/>
              </a:rPr>
              <a:t> STEPS</a:t>
            </a:r>
            <a:endParaRPr b="0" i="0" sz="1350" u="none" cap="none" strike="noStrike">
              <a:solidFill>
                <a:schemeClr val="dk1"/>
              </a:solidFill>
              <a:latin typeface="Calibri"/>
              <a:ea typeface="Calibri"/>
              <a:cs typeface="Calibri"/>
              <a:sym typeface="Calibri"/>
            </a:endParaRPr>
          </a:p>
        </p:txBody>
      </p:sp>
      <p:sp>
        <p:nvSpPr>
          <p:cNvPr id="170" name="Google Shape;170;p8"/>
          <p:cNvSpPr/>
          <p:nvPr/>
        </p:nvSpPr>
        <p:spPr>
          <a:xfrm>
            <a:off x="1323975" y="3926458"/>
            <a:ext cx="324000" cy="324000"/>
          </a:xfrm>
          <a:prstGeom prst="rect">
            <a:avLst/>
          </a:prstGeom>
          <a:solidFill>
            <a:srgbClr val="EDEB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p:nvPr/>
        </p:nvSpPr>
        <p:spPr>
          <a:xfrm>
            <a:off x="1285875" y="3926458"/>
            <a:ext cx="400200" cy="36210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1</a:t>
            </a:r>
            <a:endParaRPr b="0" i="0" sz="1350" u="none" cap="none" strike="noStrike">
              <a:solidFill>
                <a:schemeClr val="dk1"/>
              </a:solidFill>
              <a:latin typeface="Calibri"/>
              <a:ea typeface="Calibri"/>
              <a:cs typeface="Calibri"/>
              <a:sym typeface="Calibri"/>
            </a:endParaRPr>
          </a:p>
        </p:txBody>
      </p:sp>
      <p:sp>
        <p:nvSpPr>
          <p:cNvPr id="172" name="Google Shape;172;p8"/>
          <p:cNvSpPr/>
          <p:nvPr/>
        </p:nvSpPr>
        <p:spPr>
          <a:xfrm>
            <a:off x="1800225" y="3926450"/>
            <a:ext cx="6966300" cy="3315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650"/>
              <a:buFont typeface="Work Sans"/>
              <a:buNone/>
            </a:pPr>
            <a:r>
              <a:rPr lang="en-US" sz="1650">
                <a:solidFill>
                  <a:srgbClr val="5E6468"/>
                </a:solidFill>
                <a:latin typeface="Work Sans"/>
                <a:ea typeface="Work Sans"/>
                <a:cs typeface="Work Sans"/>
                <a:sym typeface="Work Sans"/>
              </a:rPr>
              <a:t>Contact Blue Marble to request seat upgrade</a:t>
            </a:r>
            <a:endParaRPr i="0" sz="1650" u="none" cap="none" strike="noStrike">
              <a:solidFill>
                <a:schemeClr val="dk1"/>
              </a:solidFill>
              <a:latin typeface="Calibri"/>
              <a:ea typeface="Calibri"/>
              <a:cs typeface="Calibri"/>
              <a:sym typeface="Calibri"/>
            </a:endParaRPr>
          </a:p>
        </p:txBody>
      </p:sp>
      <p:sp>
        <p:nvSpPr>
          <p:cNvPr id="173" name="Google Shape;173;p8"/>
          <p:cNvSpPr/>
          <p:nvPr/>
        </p:nvSpPr>
        <p:spPr>
          <a:xfrm>
            <a:off x="1323975" y="4408860"/>
            <a:ext cx="324000" cy="324000"/>
          </a:xfrm>
          <a:prstGeom prst="rect">
            <a:avLst/>
          </a:prstGeom>
          <a:solidFill>
            <a:srgbClr val="EDEB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8"/>
          <p:cNvSpPr/>
          <p:nvPr/>
        </p:nvSpPr>
        <p:spPr>
          <a:xfrm>
            <a:off x="1285875" y="4408860"/>
            <a:ext cx="400200" cy="36210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2</a:t>
            </a:r>
            <a:endParaRPr b="0" i="0" sz="1350" u="none" cap="none" strike="noStrike">
              <a:solidFill>
                <a:schemeClr val="dk1"/>
              </a:solidFill>
              <a:latin typeface="Calibri"/>
              <a:ea typeface="Calibri"/>
              <a:cs typeface="Calibri"/>
              <a:sym typeface="Calibri"/>
            </a:endParaRPr>
          </a:p>
        </p:txBody>
      </p:sp>
      <p:sp>
        <p:nvSpPr>
          <p:cNvPr id="175" name="Google Shape;175;p8"/>
          <p:cNvSpPr/>
          <p:nvPr/>
        </p:nvSpPr>
        <p:spPr>
          <a:xfrm>
            <a:off x="1800225" y="4408860"/>
            <a:ext cx="6147900" cy="3315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650"/>
              <a:buFont typeface="Work Sans"/>
              <a:buNone/>
            </a:pPr>
            <a:r>
              <a:rPr lang="en-US" sz="1650">
                <a:solidFill>
                  <a:srgbClr val="5E6468"/>
                </a:solidFill>
                <a:latin typeface="Work Sans"/>
                <a:ea typeface="Work Sans"/>
                <a:cs typeface="Work Sans"/>
                <a:sym typeface="Work Sans"/>
              </a:rPr>
              <a:t>Receive</a:t>
            </a:r>
            <a:r>
              <a:rPr lang="en-US" sz="1650">
                <a:solidFill>
                  <a:srgbClr val="5E6468"/>
                </a:solidFill>
                <a:latin typeface="Work Sans"/>
                <a:ea typeface="Work Sans"/>
                <a:cs typeface="Work Sans"/>
                <a:sym typeface="Work Sans"/>
              </a:rPr>
              <a:t> and review quote</a:t>
            </a:r>
            <a:endParaRPr i="0" sz="1650" u="none" cap="none" strike="noStrike">
              <a:solidFill>
                <a:schemeClr val="dk1"/>
              </a:solidFill>
              <a:latin typeface="Calibri"/>
              <a:ea typeface="Calibri"/>
              <a:cs typeface="Calibri"/>
              <a:sym typeface="Calibri"/>
            </a:endParaRPr>
          </a:p>
        </p:txBody>
      </p:sp>
      <p:sp>
        <p:nvSpPr>
          <p:cNvPr id="176" name="Google Shape;176;p8"/>
          <p:cNvSpPr/>
          <p:nvPr/>
        </p:nvSpPr>
        <p:spPr>
          <a:xfrm>
            <a:off x="1323975" y="4904160"/>
            <a:ext cx="324000" cy="324000"/>
          </a:xfrm>
          <a:prstGeom prst="rect">
            <a:avLst/>
          </a:prstGeom>
          <a:solidFill>
            <a:srgbClr val="EDEB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
          <p:cNvSpPr/>
          <p:nvPr/>
        </p:nvSpPr>
        <p:spPr>
          <a:xfrm>
            <a:off x="1285875" y="4904160"/>
            <a:ext cx="400200" cy="36210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3</a:t>
            </a:r>
            <a:endParaRPr b="0" i="0" sz="1350" u="none" cap="none" strike="noStrike">
              <a:solidFill>
                <a:schemeClr val="dk1"/>
              </a:solidFill>
              <a:latin typeface="Calibri"/>
              <a:ea typeface="Calibri"/>
              <a:cs typeface="Calibri"/>
              <a:sym typeface="Calibri"/>
            </a:endParaRPr>
          </a:p>
        </p:txBody>
      </p:sp>
      <p:sp>
        <p:nvSpPr>
          <p:cNvPr id="178" name="Google Shape;178;p8"/>
          <p:cNvSpPr/>
          <p:nvPr/>
        </p:nvSpPr>
        <p:spPr>
          <a:xfrm>
            <a:off x="1800225" y="4904150"/>
            <a:ext cx="6966300" cy="3621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650"/>
              <a:buFont typeface="Work Sans"/>
              <a:buNone/>
            </a:pPr>
            <a:r>
              <a:rPr lang="en-US" sz="1650">
                <a:solidFill>
                  <a:srgbClr val="5E6468"/>
                </a:solidFill>
                <a:latin typeface="Work Sans"/>
                <a:ea typeface="Work Sans"/>
                <a:cs typeface="Work Sans"/>
                <a:sym typeface="Work Sans"/>
              </a:rPr>
              <a:t>Submit payment information</a:t>
            </a:r>
            <a:endParaRPr i="0" sz="1650" u="none" cap="none" strike="noStrike">
              <a:solidFill>
                <a:schemeClr val="dk1"/>
              </a:solidFill>
              <a:latin typeface="Calibri"/>
              <a:ea typeface="Calibri"/>
              <a:cs typeface="Calibri"/>
              <a:sym typeface="Calibri"/>
            </a:endParaRPr>
          </a:p>
        </p:txBody>
      </p:sp>
      <p:sp>
        <p:nvSpPr>
          <p:cNvPr id="179" name="Google Shape;179;p8"/>
          <p:cNvSpPr/>
          <p:nvPr/>
        </p:nvSpPr>
        <p:spPr>
          <a:xfrm>
            <a:off x="1323975" y="5398440"/>
            <a:ext cx="324000" cy="324000"/>
          </a:xfrm>
          <a:prstGeom prst="rect">
            <a:avLst/>
          </a:prstGeom>
          <a:solidFill>
            <a:srgbClr val="EDEB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8"/>
          <p:cNvSpPr/>
          <p:nvPr/>
        </p:nvSpPr>
        <p:spPr>
          <a:xfrm>
            <a:off x="1285875" y="5389281"/>
            <a:ext cx="400200" cy="36210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4</a:t>
            </a:r>
            <a:endParaRPr b="0" i="0" sz="1350" u="none" cap="none" strike="noStrike">
              <a:solidFill>
                <a:schemeClr val="dk1"/>
              </a:solidFill>
              <a:latin typeface="Calibri"/>
              <a:ea typeface="Calibri"/>
              <a:cs typeface="Calibri"/>
              <a:sym typeface="Calibri"/>
            </a:endParaRPr>
          </a:p>
        </p:txBody>
      </p:sp>
      <p:sp>
        <p:nvSpPr>
          <p:cNvPr id="181" name="Google Shape;181;p8"/>
          <p:cNvSpPr/>
          <p:nvPr/>
        </p:nvSpPr>
        <p:spPr>
          <a:xfrm>
            <a:off x="1800225" y="5398440"/>
            <a:ext cx="5361900" cy="3315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650"/>
              <a:buFont typeface="Work Sans"/>
              <a:buNone/>
            </a:pPr>
            <a:r>
              <a:rPr lang="en-US" sz="1650">
                <a:solidFill>
                  <a:srgbClr val="5E6468"/>
                </a:solidFill>
                <a:latin typeface="Work Sans"/>
                <a:ea typeface="Work Sans"/>
                <a:cs typeface="Work Sans"/>
                <a:sym typeface="Work Sans"/>
              </a:rPr>
              <a:t>Remove network license and send to Blue Marble </a:t>
            </a:r>
            <a:endParaRPr i="0" sz="1650" u="none" cap="none" strike="noStrike">
              <a:solidFill>
                <a:schemeClr val="dk1"/>
              </a:solidFill>
              <a:latin typeface="Calibri"/>
              <a:ea typeface="Calibri"/>
              <a:cs typeface="Calibri"/>
              <a:sym typeface="Calibri"/>
            </a:endParaRPr>
          </a:p>
        </p:txBody>
      </p:sp>
      <p:sp>
        <p:nvSpPr>
          <p:cNvPr id="182" name="Google Shape;182;p8"/>
          <p:cNvSpPr/>
          <p:nvPr/>
        </p:nvSpPr>
        <p:spPr>
          <a:xfrm>
            <a:off x="1323975" y="7246813"/>
            <a:ext cx="7324800" cy="96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8"/>
          <p:cNvSpPr/>
          <p:nvPr/>
        </p:nvSpPr>
        <p:spPr>
          <a:xfrm>
            <a:off x="1323975" y="7446838"/>
            <a:ext cx="8057100" cy="2190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200"/>
              <a:buFont typeface="Work Sans"/>
              <a:buNone/>
            </a:pPr>
            <a:r>
              <a:rPr b="1" i="0" lang="en-US" sz="1200" u="none" cap="none" strike="noStrike">
                <a:solidFill>
                  <a:srgbClr val="5E6468"/>
                </a:solidFill>
                <a:latin typeface="Work Sans"/>
                <a:ea typeface="Work Sans"/>
                <a:cs typeface="Work Sans"/>
                <a:sym typeface="Work Sans"/>
              </a:rPr>
              <a:t>ESTIMATED TIME</a:t>
            </a:r>
            <a:endParaRPr b="0" i="0" sz="1200" u="none" cap="none" strike="noStrike">
              <a:solidFill>
                <a:schemeClr val="dk1"/>
              </a:solidFill>
              <a:latin typeface="Calibri"/>
              <a:ea typeface="Calibri"/>
              <a:cs typeface="Calibri"/>
              <a:sym typeface="Calibri"/>
            </a:endParaRPr>
          </a:p>
        </p:txBody>
      </p:sp>
      <p:sp>
        <p:nvSpPr>
          <p:cNvPr id="184" name="Google Shape;184;p8"/>
          <p:cNvSpPr/>
          <p:nvPr/>
        </p:nvSpPr>
        <p:spPr>
          <a:xfrm>
            <a:off x="1323975" y="7665913"/>
            <a:ext cx="8057100" cy="5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3300"/>
              <a:buFont typeface="Funnel Sans"/>
              <a:buNone/>
            </a:pPr>
            <a:r>
              <a:rPr b="0" i="0" lang="en-US" sz="3300" u="none" cap="none" strike="noStrike">
                <a:solidFill>
                  <a:srgbClr val="5E6468"/>
                </a:solidFill>
                <a:latin typeface="Funnel Sans"/>
                <a:ea typeface="Funnel Sans"/>
                <a:cs typeface="Funnel Sans"/>
                <a:sym typeface="Funnel Sans"/>
              </a:rPr>
              <a:t>24–48 hours</a:t>
            </a:r>
            <a:endParaRPr b="0" i="0" sz="3300" u="none" cap="none" strike="noStrike">
              <a:solidFill>
                <a:schemeClr val="dk1"/>
              </a:solidFill>
              <a:latin typeface="Calibri"/>
              <a:ea typeface="Calibri"/>
              <a:cs typeface="Calibri"/>
              <a:sym typeface="Calibri"/>
            </a:endParaRPr>
          </a:p>
        </p:txBody>
      </p:sp>
      <p:sp>
        <p:nvSpPr>
          <p:cNvPr id="185" name="Google Shape;185;p8"/>
          <p:cNvSpPr/>
          <p:nvPr/>
        </p:nvSpPr>
        <p:spPr>
          <a:xfrm>
            <a:off x="9267825" y="3069208"/>
            <a:ext cx="8067600" cy="5454000"/>
          </a:xfrm>
          <a:prstGeom prst="rect">
            <a:avLst/>
          </a:prstGeom>
          <a:solidFill>
            <a:srgbClr val="002C38"/>
          </a:solidFill>
          <a:ln cap="flat" cmpd="sng" w="9525">
            <a:solidFill>
              <a:srgbClr val="002C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8"/>
          <p:cNvSpPr/>
          <p:nvPr/>
        </p:nvSpPr>
        <p:spPr>
          <a:xfrm>
            <a:off x="9639300" y="3464496"/>
            <a:ext cx="4964100" cy="2478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425"/>
              <a:buFont typeface="Work Sans"/>
              <a:buNone/>
            </a:pPr>
            <a:r>
              <a:rPr b="1" i="0" lang="en-US" sz="1425" u="none" cap="none" strike="noStrike">
                <a:solidFill>
                  <a:srgbClr val="24D267"/>
                </a:solidFill>
                <a:latin typeface="Work Sans"/>
                <a:ea typeface="Work Sans"/>
                <a:cs typeface="Work Sans"/>
                <a:sym typeface="Work Sans"/>
              </a:rPr>
              <a:t>WITH BLUE MARBLE HUB · SUBSCRIPTION</a:t>
            </a:r>
            <a:endParaRPr b="0" i="0" sz="1425" u="none" cap="none" strike="noStrike">
              <a:solidFill>
                <a:schemeClr val="dk1"/>
              </a:solidFill>
              <a:latin typeface="Calibri"/>
              <a:ea typeface="Calibri"/>
              <a:cs typeface="Calibri"/>
              <a:sym typeface="Calibri"/>
            </a:endParaRPr>
          </a:p>
        </p:txBody>
      </p:sp>
      <p:sp>
        <p:nvSpPr>
          <p:cNvPr id="187" name="Google Shape;187;p8"/>
          <p:cNvSpPr/>
          <p:nvPr/>
        </p:nvSpPr>
        <p:spPr>
          <a:xfrm>
            <a:off x="15896555" y="3402583"/>
            <a:ext cx="1067400" cy="3333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8"/>
          <p:cNvSpPr/>
          <p:nvPr/>
        </p:nvSpPr>
        <p:spPr>
          <a:xfrm>
            <a:off x="15985102" y="3451619"/>
            <a:ext cx="896100" cy="2382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002C38"/>
              </a:buClr>
              <a:buSzPts val="1350"/>
              <a:buFont typeface="Work Sans"/>
              <a:buNone/>
            </a:pPr>
            <a:r>
              <a:rPr b="1" i="0" lang="en-US" sz="1350" u="none" cap="none" strike="noStrike">
                <a:solidFill>
                  <a:srgbClr val="002C38"/>
                </a:solidFill>
                <a:latin typeface="Work Sans"/>
                <a:ea typeface="Work Sans"/>
                <a:cs typeface="Work Sans"/>
                <a:sym typeface="Work Sans"/>
              </a:rPr>
              <a:t>2 STEPS</a:t>
            </a:r>
            <a:endParaRPr b="0" i="0" sz="1350" u="none" cap="none" strike="noStrike">
              <a:solidFill>
                <a:schemeClr val="dk1"/>
              </a:solidFill>
              <a:latin typeface="Calibri"/>
              <a:ea typeface="Calibri"/>
              <a:cs typeface="Calibri"/>
              <a:sym typeface="Calibri"/>
            </a:endParaRPr>
          </a:p>
        </p:txBody>
      </p:sp>
      <p:sp>
        <p:nvSpPr>
          <p:cNvPr id="189" name="Google Shape;189;p8"/>
          <p:cNvSpPr/>
          <p:nvPr/>
        </p:nvSpPr>
        <p:spPr>
          <a:xfrm>
            <a:off x="9639300" y="3926458"/>
            <a:ext cx="324000" cy="3240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8"/>
          <p:cNvSpPr/>
          <p:nvPr/>
        </p:nvSpPr>
        <p:spPr>
          <a:xfrm>
            <a:off x="9601200" y="3926458"/>
            <a:ext cx="400200" cy="36210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002C38"/>
              </a:buClr>
              <a:buSzPts val="1350"/>
              <a:buFont typeface="Work Sans"/>
              <a:buNone/>
            </a:pPr>
            <a:r>
              <a:rPr b="1" i="0" lang="en-US" sz="1350" u="none" cap="none" strike="noStrike">
                <a:solidFill>
                  <a:srgbClr val="002C38"/>
                </a:solidFill>
                <a:latin typeface="Work Sans"/>
                <a:ea typeface="Work Sans"/>
                <a:cs typeface="Work Sans"/>
                <a:sym typeface="Work Sans"/>
              </a:rPr>
              <a:t>1</a:t>
            </a:r>
            <a:endParaRPr b="0" i="0" sz="1350" u="none" cap="none" strike="noStrike">
              <a:solidFill>
                <a:schemeClr val="dk1"/>
              </a:solidFill>
              <a:latin typeface="Calibri"/>
              <a:ea typeface="Calibri"/>
              <a:cs typeface="Calibri"/>
              <a:sym typeface="Calibri"/>
            </a:endParaRPr>
          </a:p>
        </p:txBody>
      </p:sp>
      <p:sp>
        <p:nvSpPr>
          <p:cNvPr id="191" name="Google Shape;191;p8"/>
          <p:cNvSpPr/>
          <p:nvPr/>
        </p:nvSpPr>
        <p:spPr>
          <a:xfrm>
            <a:off x="10115550" y="3926450"/>
            <a:ext cx="5639700" cy="6249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24D267"/>
              </a:buClr>
              <a:buSzPts val="1650"/>
              <a:buFont typeface="Work Sans"/>
              <a:buNone/>
            </a:pPr>
            <a:r>
              <a:rPr lang="en-US" sz="1650">
                <a:solidFill>
                  <a:srgbClr val="FFFFFF"/>
                </a:solidFill>
                <a:latin typeface="Work Sans"/>
                <a:ea typeface="Work Sans"/>
                <a:cs typeface="Work Sans"/>
                <a:sym typeface="Work Sans"/>
              </a:rPr>
              <a:t>Log in to Blue Marble Hub</a:t>
            </a:r>
            <a:endParaRPr b="0" i="0" sz="1650" u="none" cap="none" strike="noStrike">
              <a:solidFill>
                <a:schemeClr val="dk1"/>
              </a:solidFill>
              <a:latin typeface="Calibri"/>
              <a:ea typeface="Calibri"/>
              <a:cs typeface="Calibri"/>
              <a:sym typeface="Calibri"/>
            </a:endParaRPr>
          </a:p>
        </p:txBody>
      </p:sp>
      <p:sp>
        <p:nvSpPr>
          <p:cNvPr id="192" name="Google Shape;192;p8"/>
          <p:cNvSpPr/>
          <p:nvPr/>
        </p:nvSpPr>
        <p:spPr>
          <a:xfrm>
            <a:off x="9639300" y="4403113"/>
            <a:ext cx="324000" cy="3240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8"/>
          <p:cNvSpPr/>
          <p:nvPr/>
        </p:nvSpPr>
        <p:spPr>
          <a:xfrm>
            <a:off x="9601200" y="4403113"/>
            <a:ext cx="400200" cy="36210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002C38"/>
              </a:buClr>
              <a:buSzPts val="1350"/>
              <a:buFont typeface="Work Sans"/>
              <a:buNone/>
            </a:pPr>
            <a:r>
              <a:rPr b="1" i="0" lang="en-US" sz="1350" u="none" cap="none" strike="noStrike">
                <a:solidFill>
                  <a:srgbClr val="002C38"/>
                </a:solidFill>
                <a:latin typeface="Work Sans"/>
                <a:ea typeface="Work Sans"/>
                <a:cs typeface="Work Sans"/>
                <a:sym typeface="Work Sans"/>
              </a:rPr>
              <a:t>2</a:t>
            </a:r>
            <a:endParaRPr b="0" i="0" sz="1350" u="none" cap="none" strike="noStrike">
              <a:solidFill>
                <a:schemeClr val="dk1"/>
              </a:solidFill>
              <a:latin typeface="Calibri"/>
              <a:ea typeface="Calibri"/>
              <a:cs typeface="Calibri"/>
              <a:sym typeface="Calibri"/>
            </a:endParaRPr>
          </a:p>
        </p:txBody>
      </p:sp>
      <p:sp>
        <p:nvSpPr>
          <p:cNvPr id="194" name="Google Shape;194;p8"/>
          <p:cNvSpPr/>
          <p:nvPr/>
        </p:nvSpPr>
        <p:spPr>
          <a:xfrm>
            <a:off x="10115550" y="4403113"/>
            <a:ext cx="5531700" cy="3315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24D267"/>
              </a:buClr>
              <a:buSzPts val="1650"/>
              <a:buFont typeface="Work Sans"/>
              <a:buNone/>
            </a:pPr>
            <a:r>
              <a:rPr lang="en-US" sz="1650">
                <a:solidFill>
                  <a:srgbClr val="FFFFFF"/>
                </a:solidFill>
                <a:latin typeface="Work Sans"/>
                <a:ea typeface="Work Sans"/>
                <a:cs typeface="Work Sans"/>
                <a:sym typeface="Work Sans"/>
              </a:rPr>
              <a:t>Select seats at each tier and complete payment.</a:t>
            </a:r>
            <a:endParaRPr b="0" i="0" sz="1650" u="none" cap="none" strike="noStrike">
              <a:solidFill>
                <a:schemeClr val="dk1"/>
              </a:solidFill>
              <a:latin typeface="Calibri"/>
              <a:ea typeface="Calibri"/>
              <a:cs typeface="Calibri"/>
              <a:sym typeface="Calibri"/>
            </a:endParaRPr>
          </a:p>
        </p:txBody>
      </p:sp>
      <p:sp>
        <p:nvSpPr>
          <p:cNvPr id="195" name="Google Shape;195;p8"/>
          <p:cNvSpPr/>
          <p:nvPr/>
        </p:nvSpPr>
        <p:spPr>
          <a:xfrm>
            <a:off x="9639291" y="5249032"/>
            <a:ext cx="7554300" cy="2190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200"/>
              <a:buFont typeface="Work Sans"/>
              <a:buNone/>
            </a:pPr>
            <a:r>
              <a:rPr b="1" i="0" lang="en-US" sz="1100" u="none" cap="none" strike="noStrike">
                <a:solidFill>
                  <a:srgbClr val="DEDEDE"/>
                </a:solidFill>
                <a:latin typeface="Work Sans"/>
                <a:ea typeface="Work Sans"/>
                <a:cs typeface="Work Sans"/>
                <a:sym typeface="Work Sans"/>
              </a:rPr>
              <a:t>ALSO SELF-SERVE IN THE HUB</a:t>
            </a:r>
            <a:endParaRPr b="1" i="0" sz="1100" u="none" cap="none" strike="noStrike">
              <a:solidFill>
                <a:srgbClr val="DEDEDE"/>
              </a:solidFill>
              <a:latin typeface="Calibri"/>
              <a:ea typeface="Calibri"/>
              <a:cs typeface="Calibri"/>
              <a:sym typeface="Calibri"/>
            </a:endParaRPr>
          </a:p>
        </p:txBody>
      </p:sp>
      <p:pic>
        <p:nvPicPr>
          <p:cNvPr descr="preencoded.png" id="196" name="Google Shape;196;p8"/>
          <p:cNvPicPr preferRelativeResize="0"/>
          <p:nvPr/>
        </p:nvPicPr>
        <p:blipFill rotWithShape="1">
          <a:blip r:embed="rId3">
            <a:alphaModFix amt="51000"/>
          </a:blip>
          <a:srcRect b="0" l="0" r="0" t="0"/>
          <a:stretch/>
        </p:blipFill>
        <p:spPr>
          <a:xfrm>
            <a:off x="9727315" y="5614360"/>
            <a:ext cx="203850" cy="203850"/>
          </a:xfrm>
          <a:prstGeom prst="rect">
            <a:avLst/>
          </a:prstGeom>
          <a:noFill/>
          <a:ln>
            <a:noFill/>
          </a:ln>
        </p:spPr>
      </p:pic>
      <p:sp>
        <p:nvSpPr>
          <p:cNvPr id="197" name="Google Shape;197;p8"/>
          <p:cNvSpPr/>
          <p:nvPr/>
        </p:nvSpPr>
        <p:spPr>
          <a:xfrm>
            <a:off x="10115556" y="5601450"/>
            <a:ext cx="6801000" cy="2619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F2E1CC"/>
              </a:buClr>
              <a:buSzPts val="1500"/>
              <a:buFont typeface="Work Sans"/>
              <a:buNone/>
            </a:pPr>
            <a:r>
              <a:rPr lang="en-US">
                <a:solidFill>
                  <a:srgbClr val="759199"/>
                </a:solidFill>
                <a:latin typeface="Work Sans"/>
                <a:ea typeface="Work Sans"/>
                <a:cs typeface="Work Sans"/>
                <a:sym typeface="Work Sans"/>
              </a:rPr>
              <a:t>Assign</a:t>
            </a:r>
            <a:r>
              <a:rPr b="0" i="0" lang="en-US" u="none" cap="none" strike="noStrike">
                <a:solidFill>
                  <a:srgbClr val="759199"/>
                </a:solidFill>
                <a:latin typeface="Work Sans"/>
                <a:ea typeface="Work Sans"/>
                <a:cs typeface="Work Sans"/>
                <a:sym typeface="Work Sans"/>
              </a:rPr>
              <a:t> licenses </a:t>
            </a:r>
            <a:r>
              <a:rPr lang="en-US">
                <a:solidFill>
                  <a:srgbClr val="759199"/>
                </a:solidFill>
                <a:latin typeface="Work Sans"/>
                <a:ea typeface="Work Sans"/>
                <a:cs typeface="Work Sans"/>
                <a:sym typeface="Work Sans"/>
              </a:rPr>
              <a:t>to users</a:t>
            </a:r>
            <a:r>
              <a:rPr b="0" i="0" lang="en-US" u="none" cap="none" strike="noStrike">
                <a:solidFill>
                  <a:srgbClr val="759199"/>
                </a:solidFill>
                <a:latin typeface="Work Sans"/>
                <a:ea typeface="Work Sans"/>
                <a:cs typeface="Work Sans"/>
                <a:sym typeface="Work Sans"/>
              </a:rPr>
              <a:t>. Revo</a:t>
            </a:r>
            <a:r>
              <a:rPr lang="en-US">
                <a:solidFill>
                  <a:srgbClr val="759199"/>
                </a:solidFill>
                <a:latin typeface="Work Sans"/>
                <a:ea typeface="Work Sans"/>
                <a:cs typeface="Work Sans"/>
                <a:sym typeface="Work Sans"/>
              </a:rPr>
              <a:t>ke or upgrade licenses.</a:t>
            </a:r>
            <a:endParaRPr b="0" i="0" u="none" cap="none" strike="noStrike">
              <a:solidFill>
                <a:srgbClr val="759199"/>
              </a:solidFill>
              <a:latin typeface="Calibri"/>
              <a:ea typeface="Calibri"/>
              <a:cs typeface="Calibri"/>
              <a:sym typeface="Calibri"/>
            </a:endParaRPr>
          </a:p>
        </p:txBody>
      </p:sp>
      <p:pic>
        <p:nvPicPr>
          <p:cNvPr descr="preencoded.png" id="198" name="Google Shape;198;p8"/>
          <p:cNvPicPr preferRelativeResize="0"/>
          <p:nvPr/>
        </p:nvPicPr>
        <p:blipFill rotWithShape="1">
          <a:blip r:embed="rId4">
            <a:alphaModFix amt="51000"/>
          </a:blip>
          <a:srcRect b="0" l="0" r="0" t="0"/>
          <a:stretch/>
        </p:blipFill>
        <p:spPr>
          <a:xfrm>
            <a:off x="9727315" y="5957994"/>
            <a:ext cx="203850" cy="203850"/>
          </a:xfrm>
          <a:prstGeom prst="rect">
            <a:avLst/>
          </a:prstGeom>
          <a:noFill/>
          <a:ln>
            <a:noFill/>
          </a:ln>
        </p:spPr>
      </p:pic>
      <p:sp>
        <p:nvSpPr>
          <p:cNvPr id="199" name="Google Shape;199;p8"/>
          <p:cNvSpPr/>
          <p:nvPr/>
        </p:nvSpPr>
        <p:spPr>
          <a:xfrm>
            <a:off x="10115541" y="5944357"/>
            <a:ext cx="5102400" cy="2619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F2E1CC"/>
              </a:buClr>
              <a:buSzPts val="1500"/>
              <a:buFont typeface="Work Sans"/>
              <a:buNone/>
            </a:pPr>
            <a:r>
              <a:rPr b="0" i="0" lang="en-US" u="none" cap="none" strike="noStrike">
                <a:solidFill>
                  <a:srgbClr val="759199"/>
                </a:solidFill>
                <a:latin typeface="Work Sans"/>
                <a:ea typeface="Work Sans"/>
                <a:cs typeface="Work Sans"/>
                <a:sym typeface="Work Sans"/>
              </a:rPr>
              <a:t>Issue offline tokens for field or air-gapped machines.</a:t>
            </a:r>
            <a:endParaRPr b="0" i="0" u="none" cap="none" strike="noStrike">
              <a:solidFill>
                <a:srgbClr val="759199"/>
              </a:solidFill>
              <a:latin typeface="Calibri"/>
              <a:ea typeface="Calibri"/>
              <a:cs typeface="Calibri"/>
              <a:sym typeface="Calibri"/>
            </a:endParaRPr>
          </a:p>
        </p:txBody>
      </p:sp>
      <p:pic>
        <p:nvPicPr>
          <p:cNvPr descr="preencoded.png" id="200" name="Google Shape;200;p8"/>
          <p:cNvPicPr preferRelativeResize="0"/>
          <p:nvPr/>
        </p:nvPicPr>
        <p:blipFill rotWithShape="1">
          <a:blip r:embed="rId5">
            <a:alphaModFix amt="51000"/>
          </a:blip>
          <a:srcRect b="0" l="0" r="0" t="0"/>
          <a:stretch/>
        </p:blipFill>
        <p:spPr>
          <a:xfrm>
            <a:off x="9727315" y="6307695"/>
            <a:ext cx="203850" cy="203850"/>
          </a:xfrm>
          <a:prstGeom prst="rect">
            <a:avLst/>
          </a:prstGeom>
          <a:noFill/>
          <a:ln>
            <a:noFill/>
          </a:ln>
        </p:spPr>
      </p:pic>
      <p:sp>
        <p:nvSpPr>
          <p:cNvPr id="201" name="Google Shape;201;p8"/>
          <p:cNvSpPr/>
          <p:nvPr/>
        </p:nvSpPr>
        <p:spPr>
          <a:xfrm>
            <a:off x="10115541" y="6287257"/>
            <a:ext cx="3396000" cy="2619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F2E1CC"/>
              </a:buClr>
              <a:buSzPts val="1500"/>
              <a:buFont typeface="Work Sans"/>
              <a:buNone/>
            </a:pPr>
            <a:r>
              <a:rPr b="0" i="0" lang="en-US" u="none" cap="none" strike="noStrike">
                <a:solidFill>
                  <a:srgbClr val="759199"/>
                </a:solidFill>
                <a:latin typeface="Work Sans"/>
                <a:ea typeface="Work Sans"/>
                <a:cs typeface="Work Sans"/>
                <a:sym typeface="Work Sans"/>
              </a:rPr>
              <a:t>See every license and who holds it.</a:t>
            </a:r>
            <a:endParaRPr b="0" i="0" u="none" cap="none" strike="noStrike">
              <a:solidFill>
                <a:srgbClr val="759199"/>
              </a:solidFill>
              <a:latin typeface="Calibri"/>
              <a:ea typeface="Calibri"/>
              <a:cs typeface="Calibri"/>
              <a:sym typeface="Calibri"/>
            </a:endParaRPr>
          </a:p>
        </p:txBody>
      </p:sp>
      <p:sp>
        <p:nvSpPr>
          <p:cNvPr id="202" name="Google Shape;202;p8"/>
          <p:cNvSpPr/>
          <p:nvPr/>
        </p:nvSpPr>
        <p:spPr>
          <a:xfrm>
            <a:off x="9639300" y="7246813"/>
            <a:ext cx="7324800" cy="9600"/>
          </a:xfrm>
          <a:prstGeom prst="rect">
            <a:avLst/>
          </a:prstGeom>
          <a:solidFill>
            <a:srgbClr val="FFFFFF">
              <a:alpha val="160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8"/>
          <p:cNvSpPr/>
          <p:nvPr/>
        </p:nvSpPr>
        <p:spPr>
          <a:xfrm>
            <a:off x="9639300" y="7446838"/>
            <a:ext cx="8057100" cy="2190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200"/>
              <a:buFont typeface="Work Sans"/>
              <a:buNone/>
            </a:pPr>
            <a:r>
              <a:rPr b="1" i="0" lang="en-US" sz="1200" u="none" cap="none" strike="noStrike">
                <a:solidFill>
                  <a:srgbClr val="24D267"/>
                </a:solidFill>
                <a:latin typeface="Work Sans"/>
                <a:ea typeface="Work Sans"/>
                <a:cs typeface="Work Sans"/>
                <a:sym typeface="Work Sans"/>
              </a:rPr>
              <a:t>ESTIMATED TIME</a:t>
            </a:r>
            <a:endParaRPr b="0" i="0" sz="1200" u="none" cap="none" strike="noStrike">
              <a:solidFill>
                <a:schemeClr val="dk1"/>
              </a:solidFill>
              <a:latin typeface="Calibri"/>
              <a:ea typeface="Calibri"/>
              <a:cs typeface="Calibri"/>
              <a:sym typeface="Calibri"/>
            </a:endParaRPr>
          </a:p>
        </p:txBody>
      </p:sp>
      <p:sp>
        <p:nvSpPr>
          <p:cNvPr id="204" name="Google Shape;204;p8"/>
          <p:cNvSpPr/>
          <p:nvPr/>
        </p:nvSpPr>
        <p:spPr>
          <a:xfrm>
            <a:off x="9639300" y="7665913"/>
            <a:ext cx="8057100" cy="5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3300"/>
              <a:buFont typeface="Funnel Sans"/>
              <a:buNone/>
            </a:pPr>
            <a:r>
              <a:rPr lang="en-US" sz="3300">
                <a:solidFill>
                  <a:srgbClr val="FFFFFF"/>
                </a:solidFill>
                <a:latin typeface="Funnel Sans"/>
                <a:ea typeface="Funnel Sans"/>
                <a:cs typeface="Funnel Sans"/>
                <a:sym typeface="Funnel Sans"/>
              </a:rPr>
              <a:t>3</a:t>
            </a:r>
            <a:r>
              <a:rPr b="0" i="0" lang="en-US" sz="3300" u="none" cap="none" strike="noStrike">
                <a:solidFill>
                  <a:srgbClr val="FFFFFF"/>
                </a:solidFill>
                <a:latin typeface="Funnel Sans"/>
                <a:ea typeface="Funnel Sans"/>
                <a:cs typeface="Funnel Sans"/>
                <a:sym typeface="Funnel Sans"/>
              </a:rPr>
              <a:t>–10 minutes</a:t>
            </a:r>
            <a:endParaRPr b="0" i="0" sz="3300" u="none" cap="none" strike="noStrike">
              <a:solidFill>
                <a:schemeClr val="dk1"/>
              </a:solidFill>
              <a:latin typeface="Calibri"/>
              <a:ea typeface="Calibri"/>
              <a:cs typeface="Calibri"/>
              <a:sym typeface="Calibri"/>
            </a:endParaRPr>
          </a:p>
        </p:txBody>
      </p:sp>
      <p:sp>
        <p:nvSpPr>
          <p:cNvPr id="205" name="Google Shape;205;p8"/>
          <p:cNvSpPr/>
          <p:nvPr/>
        </p:nvSpPr>
        <p:spPr>
          <a:xfrm>
            <a:off x="9639300" y="4970776"/>
            <a:ext cx="7324800" cy="9600"/>
          </a:xfrm>
          <a:prstGeom prst="rect">
            <a:avLst/>
          </a:prstGeom>
          <a:solidFill>
            <a:srgbClr val="FFFFFF">
              <a:alpha val="1607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8"/>
          <p:cNvSpPr/>
          <p:nvPr/>
        </p:nvSpPr>
        <p:spPr>
          <a:xfrm>
            <a:off x="1323975" y="5885975"/>
            <a:ext cx="324000" cy="324000"/>
          </a:xfrm>
          <a:prstGeom prst="rect">
            <a:avLst/>
          </a:prstGeom>
          <a:solidFill>
            <a:srgbClr val="EDEBE9"/>
          </a:solid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5E6468"/>
              </a:buClr>
              <a:buSzPts val="1350"/>
              <a:buFont typeface="Work Sans"/>
              <a:buNone/>
            </a:pPr>
            <a:r>
              <a:rPr b="1" lang="en-US" sz="1350">
                <a:solidFill>
                  <a:srgbClr val="5E6468"/>
                </a:solidFill>
                <a:latin typeface="Work Sans"/>
                <a:ea typeface="Work Sans"/>
                <a:cs typeface="Work Sans"/>
                <a:sym typeface="Work Sans"/>
              </a:rPr>
              <a:t>5</a:t>
            </a:r>
            <a:endParaRPr b="0" i="0" sz="1350" u="none" cap="none" strike="noStrike">
              <a:solidFill>
                <a:schemeClr val="dk1"/>
              </a:solidFill>
              <a:latin typeface="Calibri"/>
              <a:ea typeface="Calibri"/>
              <a:cs typeface="Calibri"/>
              <a:sym typeface="Calibri"/>
            </a:endParaRPr>
          </a:p>
        </p:txBody>
      </p:sp>
      <p:sp>
        <p:nvSpPr>
          <p:cNvPr id="207" name="Google Shape;207;p8"/>
          <p:cNvSpPr/>
          <p:nvPr/>
        </p:nvSpPr>
        <p:spPr>
          <a:xfrm>
            <a:off x="1776236" y="5885978"/>
            <a:ext cx="5361900" cy="3315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650"/>
              <a:buFont typeface="Work Sans"/>
              <a:buNone/>
            </a:pPr>
            <a:r>
              <a:rPr lang="en-US" sz="1650">
                <a:solidFill>
                  <a:srgbClr val="5E6468"/>
                </a:solidFill>
                <a:latin typeface="Work Sans"/>
                <a:ea typeface="Work Sans"/>
                <a:cs typeface="Work Sans"/>
                <a:sym typeface="Work Sans"/>
              </a:rPr>
              <a:t>Update license on the server</a:t>
            </a:r>
            <a:endParaRPr i="0" sz="165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4F3"/>
        </a:solidFill>
      </p:bgPr>
    </p:bg>
    <p:spTree>
      <p:nvGrpSpPr>
        <p:cNvPr id="212" name="Shape 212"/>
        <p:cNvGrpSpPr/>
        <p:nvPr/>
      </p:nvGrpSpPr>
      <p:grpSpPr>
        <a:xfrm>
          <a:off x="0" y="0"/>
          <a:ext cx="0" cy="0"/>
          <a:chOff x="0" y="0"/>
          <a:chExt cx="0" cy="0"/>
        </a:xfrm>
      </p:grpSpPr>
      <p:sp>
        <p:nvSpPr>
          <p:cNvPr id="213" name="Google Shape;213;p9"/>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CAPABILITIES FOR EVERY WORKFLOW</a:t>
            </a:r>
            <a:endParaRPr b="0" i="0" sz="1500" u="none" cap="none" strike="noStrike">
              <a:solidFill>
                <a:schemeClr val="dk1"/>
              </a:solidFill>
              <a:latin typeface="Calibri"/>
              <a:ea typeface="Calibri"/>
              <a:cs typeface="Calibri"/>
              <a:sym typeface="Calibri"/>
            </a:endParaRPr>
          </a:p>
        </p:txBody>
      </p:sp>
      <p:sp>
        <p:nvSpPr>
          <p:cNvPr id="214" name="Google Shape;214;p9"/>
          <p:cNvSpPr/>
          <p:nvPr/>
        </p:nvSpPr>
        <p:spPr>
          <a:xfrm>
            <a:off x="952500" y="111918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A tier for each role on your GIS team</a:t>
            </a:r>
            <a:endParaRPr b="0" i="0" sz="3900" u="none" cap="none" strike="noStrike">
              <a:solidFill>
                <a:schemeClr val="dk1"/>
              </a:solidFill>
              <a:latin typeface="Calibri"/>
              <a:ea typeface="Calibri"/>
              <a:cs typeface="Calibri"/>
              <a:sym typeface="Calibri"/>
            </a:endParaRPr>
          </a:p>
        </p:txBody>
      </p:sp>
      <p:sp>
        <p:nvSpPr>
          <p:cNvPr id="215" name="Google Shape;215;p9"/>
          <p:cNvSpPr/>
          <p:nvPr/>
        </p:nvSpPr>
        <p:spPr>
          <a:xfrm>
            <a:off x="952500" y="5334223"/>
            <a:ext cx="5308550" cy="3249737"/>
          </a:xfrm>
          <a:prstGeom prst="rect">
            <a:avLst/>
          </a:prstGeom>
          <a:solidFill>
            <a:srgbClr val="FFFFFF"/>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9"/>
          <p:cNvSpPr/>
          <p:nvPr/>
        </p:nvSpPr>
        <p:spPr>
          <a:xfrm>
            <a:off x="952500" y="5334223"/>
            <a:ext cx="5308550" cy="47625"/>
          </a:xfrm>
          <a:prstGeom prst="rect">
            <a:avLst/>
          </a:prstGeom>
          <a:solidFill>
            <a:srgbClr val="939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9"/>
          <p:cNvSpPr/>
          <p:nvPr/>
        </p:nvSpPr>
        <p:spPr>
          <a:xfrm>
            <a:off x="1266825" y="5705698"/>
            <a:ext cx="5147890" cy="381000"/>
          </a:xfrm>
          <a:prstGeom prst="rect">
            <a:avLst/>
          </a:prstGeom>
          <a:noFill/>
          <a:ln>
            <a:noFill/>
          </a:ln>
        </p:spPr>
        <p:txBody>
          <a:bodyPr anchorCtr="0" anchor="t" bIns="25400" lIns="25400" spcFirstLastPara="1" rIns="25400" wrap="square" tIns="25400">
            <a:noAutofit/>
          </a:bodyPr>
          <a:lstStyle/>
          <a:p>
            <a:pPr indent="0" lvl="0" marL="0" marR="0" rtl="0" algn="l">
              <a:lnSpc>
                <a:spcPct val="100000"/>
              </a:lnSpc>
              <a:spcBef>
                <a:spcPts val="0"/>
              </a:spcBef>
              <a:spcAft>
                <a:spcPts val="0"/>
              </a:spcAft>
              <a:buClr>
                <a:srgbClr val="002C38"/>
              </a:buClr>
              <a:buSzPts val="2700"/>
              <a:buFont typeface="Funnel Sans"/>
              <a:buNone/>
            </a:pPr>
            <a:r>
              <a:rPr b="0" i="0" lang="en-US" sz="2700" u="none" cap="none" strike="noStrike">
                <a:solidFill>
                  <a:srgbClr val="002C38"/>
                </a:solidFill>
                <a:latin typeface="Funnel Sans"/>
                <a:ea typeface="Funnel Sans"/>
                <a:cs typeface="Funnel Sans"/>
                <a:sym typeface="Funnel Sans"/>
              </a:rPr>
              <a:t>Essentials</a:t>
            </a:r>
            <a:endParaRPr b="0" i="0" sz="2700" u="none" cap="none" strike="noStrike">
              <a:solidFill>
                <a:schemeClr val="dk1"/>
              </a:solidFill>
              <a:latin typeface="Calibri"/>
              <a:ea typeface="Calibri"/>
              <a:cs typeface="Calibri"/>
              <a:sym typeface="Calibri"/>
            </a:endParaRPr>
          </a:p>
        </p:txBody>
      </p:sp>
      <p:sp>
        <p:nvSpPr>
          <p:cNvPr id="218" name="Google Shape;218;p9"/>
          <p:cNvSpPr/>
          <p:nvPr/>
        </p:nvSpPr>
        <p:spPr>
          <a:xfrm>
            <a:off x="1266825" y="6162898"/>
            <a:ext cx="5147890" cy="31812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For occasional and data-prep users.</a:t>
            </a:r>
            <a:endParaRPr b="0" i="0" sz="1575" u="none" cap="none" strike="noStrike">
              <a:solidFill>
                <a:schemeClr val="dk1"/>
              </a:solidFill>
              <a:latin typeface="Calibri"/>
              <a:ea typeface="Calibri"/>
              <a:cs typeface="Calibri"/>
              <a:sym typeface="Calibri"/>
            </a:endParaRPr>
          </a:p>
        </p:txBody>
      </p:sp>
      <p:sp>
        <p:nvSpPr>
          <p:cNvPr id="219" name="Google Shape;219;p9"/>
          <p:cNvSpPr/>
          <p:nvPr/>
        </p:nvSpPr>
        <p:spPr>
          <a:xfrm>
            <a:off x="1266825" y="6795343"/>
            <a:ext cx="85725" cy="85725"/>
          </a:xfrm>
          <a:prstGeom prst="rect">
            <a:avLst/>
          </a:prstGeom>
          <a:solidFill>
            <a:srgbClr val="939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9"/>
          <p:cNvSpPr/>
          <p:nvPr/>
        </p:nvSpPr>
        <p:spPr>
          <a:xfrm>
            <a:off x="1476375" y="6690568"/>
            <a:ext cx="4041286" cy="320948"/>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Data viewing and format conversion</a:t>
            </a:r>
            <a:endParaRPr b="0" i="0" sz="1650" u="none" cap="none" strike="noStrike">
              <a:solidFill>
                <a:schemeClr val="dk1"/>
              </a:solidFill>
              <a:latin typeface="Calibri"/>
              <a:ea typeface="Calibri"/>
              <a:cs typeface="Calibri"/>
              <a:sym typeface="Calibri"/>
            </a:endParaRPr>
          </a:p>
        </p:txBody>
      </p:sp>
      <p:sp>
        <p:nvSpPr>
          <p:cNvPr id="221" name="Google Shape;221;p9"/>
          <p:cNvSpPr/>
          <p:nvPr/>
        </p:nvSpPr>
        <p:spPr>
          <a:xfrm>
            <a:off x="1266825" y="7221066"/>
            <a:ext cx="85725" cy="85725"/>
          </a:xfrm>
          <a:prstGeom prst="rect">
            <a:avLst/>
          </a:prstGeom>
          <a:solidFill>
            <a:srgbClr val="939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9"/>
          <p:cNvSpPr/>
          <p:nvPr/>
        </p:nvSpPr>
        <p:spPr>
          <a:xfrm>
            <a:off x="1476375" y="7116291"/>
            <a:ext cx="1934654" cy="320948"/>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Geodetics engine</a:t>
            </a:r>
            <a:endParaRPr b="0" i="0" sz="1650" u="none" cap="none" strike="noStrike">
              <a:solidFill>
                <a:schemeClr val="dk1"/>
              </a:solidFill>
              <a:latin typeface="Calibri"/>
              <a:ea typeface="Calibri"/>
              <a:cs typeface="Calibri"/>
              <a:sym typeface="Calibri"/>
            </a:endParaRPr>
          </a:p>
        </p:txBody>
      </p:sp>
      <p:sp>
        <p:nvSpPr>
          <p:cNvPr id="223" name="Google Shape;223;p9"/>
          <p:cNvSpPr/>
          <p:nvPr/>
        </p:nvSpPr>
        <p:spPr>
          <a:xfrm>
            <a:off x="1266825" y="7646789"/>
            <a:ext cx="85725" cy="85725"/>
          </a:xfrm>
          <a:prstGeom prst="rect">
            <a:avLst/>
          </a:prstGeom>
          <a:solidFill>
            <a:srgbClr val="939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9"/>
          <p:cNvSpPr/>
          <p:nvPr/>
        </p:nvSpPr>
        <p:spPr>
          <a:xfrm>
            <a:off x="1476375" y="7542014"/>
            <a:ext cx="2864778" cy="320948"/>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Scripting and automation</a:t>
            </a:r>
            <a:endParaRPr b="0" i="0" sz="1650" u="none" cap="none" strike="noStrike">
              <a:solidFill>
                <a:schemeClr val="dk1"/>
              </a:solidFill>
              <a:latin typeface="Calibri"/>
              <a:ea typeface="Calibri"/>
              <a:cs typeface="Calibri"/>
              <a:sym typeface="Calibri"/>
            </a:endParaRPr>
          </a:p>
        </p:txBody>
      </p:sp>
      <p:sp>
        <p:nvSpPr>
          <p:cNvPr id="225" name="Google Shape;225;p9"/>
          <p:cNvSpPr/>
          <p:nvPr/>
        </p:nvSpPr>
        <p:spPr>
          <a:xfrm>
            <a:off x="6489650" y="5334223"/>
            <a:ext cx="5308625" cy="3249737"/>
          </a:xfrm>
          <a:prstGeom prst="rect">
            <a:avLst/>
          </a:prstGeom>
          <a:solidFill>
            <a:srgbClr val="FFFFFF"/>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9"/>
          <p:cNvSpPr/>
          <p:nvPr/>
        </p:nvSpPr>
        <p:spPr>
          <a:xfrm>
            <a:off x="6489650" y="5334223"/>
            <a:ext cx="5308625" cy="47625"/>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9"/>
          <p:cNvSpPr/>
          <p:nvPr/>
        </p:nvSpPr>
        <p:spPr>
          <a:xfrm>
            <a:off x="6803975" y="5705698"/>
            <a:ext cx="1684176" cy="381000"/>
          </a:xfrm>
          <a:prstGeom prst="rect">
            <a:avLst/>
          </a:prstGeom>
          <a:noFill/>
          <a:ln>
            <a:noFill/>
          </a:ln>
        </p:spPr>
        <p:txBody>
          <a:bodyPr anchorCtr="0" anchor="t" bIns="25400" lIns="25400" spcFirstLastPara="1" rIns="25400" wrap="square" tIns="25400">
            <a:noAutofit/>
          </a:bodyPr>
          <a:lstStyle/>
          <a:p>
            <a:pPr indent="0" lvl="0" marL="0" marR="0" rtl="0" algn="l">
              <a:lnSpc>
                <a:spcPct val="100000"/>
              </a:lnSpc>
              <a:spcBef>
                <a:spcPts val="0"/>
              </a:spcBef>
              <a:spcAft>
                <a:spcPts val="0"/>
              </a:spcAft>
              <a:buClr>
                <a:srgbClr val="002C38"/>
              </a:buClr>
              <a:buSzPts val="2700"/>
              <a:buFont typeface="Funnel Sans"/>
              <a:buNone/>
            </a:pPr>
            <a:r>
              <a:rPr b="0" i="0" lang="en-US" sz="2700" u="none" cap="none" strike="noStrike">
                <a:solidFill>
                  <a:srgbClr val="002C38"/>
                </a:solidFill>
                <a:latin typeface="Funnel Sans"/>
                <a:ea typeface="Funnel Sans"/>
                <a:cs typeface="Funnel Sans"/>
                <a:sym typeface="Funnel Sans"/>
              </a:rPr>
              <a:t>Advanced</a:t>
            </a:r>
            <a:endParaRPr b="0" i="0" sz="2700" u="none" cap="none" strike="noStrike">
              <a:solidFill>
                <a:schemeClr val="dk1"/>
              </a:solidFill>
              <a:latin typeface="Calibri"/>
              <a:ea typeface="Calibri"/>
              <a:cs typeface="Calibri"/>
              <a:sym typeface="Calibri"/>
            </a:endParaRPr>
          </a:p>
        </p:txBody>
      </p:sp>
      <p:sp>
        <p:nvSpPr>
          <p:cNvPr id="228" name="Google Shape;228;p9"/>
          <p:cNvSpPr/>
          <p:nvPr/>
        </p:nvSpPr>
        <p:spPr>
          <a:xfrm>
            <a:off x="10084371" y="5729511"/>
            <a:ext cx="1399580" cy="295275"/>
          </a:xfrm>
          <a:prstGeom prst="rect">
            <a:avLst/>
          </a:prstGeom>
          <a:solidFill>
            <a:srgbClr val="2B76B6">
              <a:alpha val="1215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9"/>
          <p:cNvSpPr/>
          <p:nvPr/>
        </p:nvSpPr>
        <p:spPr>
          <a:xfrm>
            <a:off x="10156649" y="5758646"/>
            <a:ext cx="1247100" cy="2190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0E4D8C"/>
              </a:buClr>
              <a:buSzPts val="1200"/>
              <a:buFont typeface="Work Sans"/>
              <a:buNone/>
            </a:pPr>
            <a:r>
              <a:rPr b="1" i="0" lang="en-US" sz="1200" u="none" cap="none" strike="noStrike">
                <a:solidFill>
                  <a:srgbClr val="0E4D8C"/>
                </a:solidFill>
                <a:latin typeface="Work Sans"/>
                <a:ea typeface="Work Sans"/>
                <a:cs typeface="Work Sans"/>
                <a:sym typeface="Work Sans"/>
              </a:rPr>
              <a:t>MOST USERS</a:t>
            </a:r>
            <a:endParaRPr b="0" i="0" sz="1200" u="none" cap="none" strike="noStrike">
              <a:solidFill>
                <a:schemeClr val="dk1"/>
              </a:solidFill>
              <a:latin typeface="Calibri"/>
              <a:ea typeface="Calibri"/>
              <a:cs typeface="Calibri"/>
              <a:sym typeface="Calibri"/>
            </a:endParaRPr>
          </a:p>
        </p:txBody>
      </p:sp>
      <p:sp>
        <p:nvSpPr>
          <p:cNvPr id="230" name="Google Shape;230;p9"/>
          <p:cNvSpPr/>
          <p:nvPr/>
        </p:nvSpPr>
        <p:spPr>
          <a:xfrm>
            <a:off x="6803975" y="6162898"/>
            <a:ext cx="5147972" cy="31812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Everything in Essentials, plus:</a:t>
            </a:r>
            <a:endParaRPr b="0" i="0" sz="1575" u="none" cap="none" strike="noStrike">
              <a:solidFill>
                <a:schemeClr val="dk1"/>
              </a:solidFill>
              <a:latin typeface="Calibri"/>
              <a:ea typeface="Calibri"/>
              <a:cs typeface="Calibri"/>
              <a:sym typeface="Calibri"/>
            </a:endParaRPr>
          </a:p>
        </p:txBody>
      </p:sp>
      <p:sp>
        <p:nvSpPr>
          <p:cNvPr id="231" name="Google Shape;231;p9"/>
          <p:cNvSpPr/>
          <p:nvPr/>
        </p:nvSpPr>
        <p:spPr>
          <a:xfrm>
            <a:off x="6803975" y="6795343"/>
            <a:ext cx="85725" cy="85725"/>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9"/>
          <p:cNvSpPr/>
          <p:nvPr/>
        </p:nvSpPr>
        <p:spPr>
          <a:xfrm>
            <a:off x="7013525" y="6690568"/>
            <a:ext cx="3008107" cy="320948"/>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Terrain and vector analysis</a:t>
            </a:r>
            <a:endParaRPr b="0" i="0" sz="1650" u="none" cap="none" strike="noStrike">
              <a:solidFill>
                <a:schemeClr val="dk1"/>
              </a:solidFill>
              <a:latin typeface="Calibri"/>
              <a:ea typeface="Calibri"/>
              <a:cs typeface="Calibri"/>
              <a:sym typeface="Calibri"/>
            </a:endParaRPr>
          </a:p>
        </p:txBody>
      </p:sp>
      <p:sp>
        <p:nvSpPr>
          <p:cNvPr id="233" name="Google Shape;233;p9"/>
          <p:cNvSpPr/>
          <p:nvPr/>
        </p:nvSpPr>
        <p:spPr>
          <a:xfrm>
            <a:off x="6803975" y="7221066"/>
            <a:ext cx="85725" cy="85725"/>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9"/>
          <p:cNvSpPr/>
          <p:nvPr/>
        </p:nvSpPr>
        <p:spPr>
          <a:xfrm>
            <a:off x="7013525" y="7116291"/>
            <a:ext cx="4577194" cy="320948"/>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Cartographic production and map layout</a:t>
            </a:r>
            <a:endParaRPr b="0" i="0" sz="1650" u="none" cap="none" strike="noStrike">
              <a:solidFill>
                <a:schemeClr val="dk1"/>
              </a:solidFill>
              <a:latin typeface="Calibri"/>
              <a:ea typeface="Calibri"/>
              <a:cs typeface="Calibri"/>
              <a:sym typeface="Calibri"/>
            </a:endParaRPr>
          </a:p>
        </p:txBody>
      </p:sp>
      <p:sp>
        <p:nvSpPr>
          <p:cNvPr id="235" name="Google Shape;235;p9"/>
          <p:cNvSpPr/>
          <p:nvPr/>
        </p:nvSpPr>
        <p:spPr>
          <a:xfrm>
            <a:off x="6803975" y="7646789"/>
            <a:ext cx="85725" cy="85725"/>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9"/>
          <p:cNvSpPr/>
          <p:nvPr/>
        </p:nvSpPr>
        <p:spPr>
          <a:xfrm>
            <a:off x="7013525" y="7542014"/>
            <a:ext cx="4417412" cy="320948"/>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Embedded Geographic Calculator tools</a:t>
            </a:r>
            <a:endParaRPr b="0" i="0" sz="1650" u="none" cap="none" strike="noStrike">
              <a:solidFill>
                <a:schemeClr val="dk1"/>
              </a:solidFill>
              <a:latin typeface="Calibri"/>
              <a:ea typeface="Calibri"/>
              <a:cs typeface="Calibri"/>
              <a:sym typeface="Calibri"/>
            </a:endParaRPr>
          </a:p>
        </p:txBody>
      </p:sp>
      <p:sp>
        <p:nvSpPr>
          <p:cNvPr id="237" name="Google Shape;237;p9"/>
          <p:cNvSpPr/>
          <p:nvPr/>
        </p:nvSpPr>
        <p:spPr>
          <a:xfrm>
            <a:off x="6803975" y="8072512"/>
            <a:ext cx="85725" cy="85725"/>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9"/>
          <p:cNvSpPr/>
          <p:nvPr/>
        </p:nvSpPr>
        <p:spPr>
          <a:xfrm>
            <a:off x="7013525" y="7967737"/>
            <a:ext cx="1399401" cy="320948"/>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MAPublisher</a:t>
            </a:r>
            <a:endParaRPr b="0" i="0" sz="1650" u="none" cap="none" strike="noStrike">
              <a:solidFill>
                <a:schemeClr val="dk1"/>
              </a:solidFill>
              <a:latin typeface="Calibri"/>
              <a:ea typeface="Calibri"/>
              <a:cs typeface="Calibri"/>
              <a:sym typeface="Calibri"/>
            </a:endParaRPr>
          </a:p>
        </p:txBody>
      </p:sp>
      <p:sp>
        <p:nvSpPr>
          <p:cNvPr id="239" name="Google Shape;239;p9"/>
          <p:cNvSpPr/>
          <p:nvPr/>
        </p:nvSpPr>
        <p:spPr>
          <a:xfrm>
            <a:off x="12026875" y="5334223"/>
            <a:ext cx="5308550" cy="3249737"/>
          </a:xfrm>
          <a:prstGeom prst="rect">
            <a:avLst/>
          </a:prstGeom>
          <a:solidFill>
            <a:srgbClr val="FFFFFF"/>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9"/>
          <p:cNvSpPr/>
          <p:nvPr/>
        </p:nvSpPr>
        <p:spPr>
          <a:xfrm>
            <a:off x="12026875" y="5334223"/>
            <a:ext cx="5308550" cy="47625"/>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9"/>
          <p:cNvSpPr/>
          <p:nvPr/>
        </p:nvSpPr>
        <p:spPr>
          <a:xfrm>
            <a:off x="12341200" y="5705698"/>
            <a:ext cx="2100166" cy="381000"/>
          </a:xfrm>
          <a:prstGeom prst="rect">
            <a:avLst/>
          </a:prstGeom>
          <a:noFill/>
          <a:ln>
            <a:noFill/>
          </a:ln>
        </p:spPr>
        <p:txBody>
          <a:bodyPr anchorCtr="0" anchor="t" bIns="25400" lIns="25400" spcFirstLastPara="1" rIns="25400" wrap="square" tIns="25400">
            <a:noAutofit/>
          </a:bodyPr>
          <a:lstStyle/>
          <a:p>
            <a:pPr indent="0" lvl="0" marL="0" marR="0" rtl="0" algn="l">
              <a:lnSpc>
                <a:spcPct val="100000"/>
              </a:lnSpc>
              <a:spcBef>
                <a:spcPts val="0"/>
              </a:spcBef>
              <a:spcAft>
                <a:spcPts val="0"/>
              </a:spcAft>
              <a:buClr>
                <a:srgbClr val="002C38"/>
              </a:buClr>
              <a:buSzPts val="2700"/>
              <a:buFont typeface="Funnel Sans"/>
              <a:buNone/>
            </a:pPr>
            <a:r>
              <a:rPr b="0" i="0" lang="en-US" sz="2700" u="none" cap="none" strike="noStrike">
                <a:solidFill>
                  <a:srgbClr val="002C38"/>
                </a:solidFill>
                <a:latin typeface="Funnel Sans"/>
                <a:ea typeface="Funnel Sans"/>
                <a:cs typeface="Funnel Sans"/>
                <a:sym typeface="Funnel Sans"/>
              </a:rPr>
              <a:t>Professional</a:t>
            </a:r>
            <a:endParaRPr b="0" i="0" sz="2700" u="none" cap="none" strike="noStrike">
              <a:solidFill>
                <a:schemeClr val="dk1"/>
              </a:solidFill>
              <a:latin typeface="Calibri"/>
              <a:ea typeface="Calibri"/>
              <a:cs typeface="Calibri"/>
              <a:sym typeface="Calibri"/>
            </a:endParaRPr>
          </a:p>
        </p:txBody>
      </p:sp>
      <p:sp>
        <p:nvSpPr>
          <p:cNvPr id="242" name="Google Shape;242;p9"/>
          <p:cNvSpPr/>
          <p:nvPr/>
        </p:nvSpPr>
        <p:spPr>
          <a:xfrm>
            <a:off x="15733440" y="5729511"/>
            <a:ext cx="1287661" cy="295275"/>
          </a:xfrm>
          <a:prstGeom prst="rect">
            <a:avLst/>
          </a:prstGeom>
          <a:solidFill>
            <a:srgbClr val="24D267">
              <a:alpha val="1607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9"/>
          <p:cNvSpPr/>
          <p:nvPr/>
        </p:nvSpPr>
        <p:spPr>
          <a:xfrm>
            <a:off x="15805718" y="5758646"/>
            <a:ext cx="1135200" cy="2190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0B7A3E"/>
              </a:buClr>
              <a:buSzPts val="1200"/>
              <a:buFont typeface="Work Sans"/>
              <a:buNone/>
            </a:pPr>
            <a:r>
              <a:rPr b="1" i="0" lang="en-US" sz="1200" u="none" cap="none" strike="noStrike">
                <a:solidFill>
                  <a:srgbClr val="0B7A3E"/>
                </a:solidFill>
                <a:latin typeface="Work Sans"/>
                <a:ea typeface="Work Sans"/>
                <a:cs typeface="Work Sans"/>
                <a:sym typeface="Work Sans"/>
              </a:rPr>
              <a:t>SPECIALIST</a:t>
            </a:r>
            <a:endParaRPr b="0" i="0" sz="1200" u="none" cap="none" strike="noStrike">
              <a:solidFill>
                <a:schemeClr val="dk1"/>
              </a:solidFill>
              <a:latin typeface="Calibri"/>
              <a:ea typeface="Calibri"/>
              <a:cs typeface="Calibri"/>
              <a:sym typeface="Calibri"/>
            </a:endParaRPr>
          </a:p>
        </p:txBody>
      </p:sp>
      <p:sp>
        <p:nvSpPr>
          <p:cNvPr id="244" name="Google Shape;244;p9"/>
          <p:cNvSpPr/>
          <p:nvPr/>
        </p:nvSpPr>
        <p:spPr>
          <a:xfrm>
            <a:off x="12341200" y="6162898"/>
            <a:ext cx="5147890" cy="31812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Everything in Advanced, plus:</a:t>
            </a:r>
            <a:endParaRPr b="0" i="0" sz="1575" u="none" cap="none" strike="noStrike">
              <a:solidFill>
                <a:schemeClr val="dk1"/>
              </a:solidFill>
              <a:latin typeface="Calibri"/>
              <a:ea typeface="Calibri"/>
              <a:cs typeface="Calibri"/>
              <a:sym typeface="Calibri"/>
            </a:endParaRPr>
          </a:p>
        </p:txBody>
      </p:sp>
      <p:sp>
        <p:nvSpPr>
          <p:cNvPr id="245" name="Google Shape;245;p9"/>
          <p:cNvSpPr/>
          <p:nvPr/>
        </p:nvSpPr>
        <p:spPr>
          <a:xfrm>
            <a:off x="12341200" y="6795343"/>
            <a:ext cx="85725" cy="85725"/>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9"/>
          <p:cNvSpPr/>
          <p:nvPr/>
        </p:nvSpPr>
        <p:spPr>
          <a:xfrm>
            <a:off x="12550750" y="6690568"/>
            <a:ext cx="3210044" cy="320948"/>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Lidar point cloud processing</a:t>
            </a:r>
            <a:endParaRPr b="0" i="0" sz="1650" u="none" cap="none" strike="noStrike">
              <a:solidFill>
                <a:schemeClr val="dk1"/>
              </a:solidFill>
              <a:latin typeface="Calibri"/>
              <a:ea typeface="Calibri"/>
              <a:cs typeface="Calibri"/>
              <a:sym typeface="Calibri"/>
            </a:endParaRPr>
          </a:p>
        </p:txBody>
      </p:sp>
      <p:sp>
        <p:nvSpPr>
          <p:cNvPr id="247" name="Google Shape;247;p9"/>
          <p:cNvSpPr/>
          <p:nvPr/>
        </p:nvSpPr>
        <p:spPr>
          <a:xfrm>
            <a:off x="12341200" y="7221066"/>
            <a:ext cx="85725" cy="85725"/>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9"/>
          <p:cNvSpPr/>
          <p:nvPr/>
        </p:nvSpPr>
        <p:spPr>
          <a:xfrm>
            <a:off x="12550750" y="7116291"/>
            <a:ext cx="4579977" cy="320948"/>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Drone photogrammetry (Pixels to Points)</a:t>
            </a:r>
            <a:endParaRPr b="0" i="0" sz="1650" u="none" cap="none" strike="noStrike">
              <a:solidFill>
                <a:schemeClr val="dk1"/>
              </a:solidFill>
              <a:latin typeface="Calibri"/>
              <a:ea typeface="Calibri"/>
              <a:cs typeface="Calibri"/>
              <a:sym typeface="Calibri"/>
            </a:endParaRPr>
          </a:p>
        </p:txBody>
      </p:sp>
      <p:sp>
        <p:nvSpPr>
          <p:cNvPr id="249" name="Google Shape;249;p9"/>
          <p:cNvSpPr/>
          <p:nvPr/>
        </p:nvSpPr>
        <p:spPr>
          <a:xfrm>
            <a:off x="12341200" y="7646789"/>
            <a:ext cx="85725" cy="85725"/>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9"/>
          <p:cNvSpPr/>
          <p:nvPr/>
        </p:nvSpPr>
        <p:spPr>
          <a:xfrm>
            <a:off x="12550750" y="7542014"/>
            <a:ext cx="3111163" cy="320948"/>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AI / ML image classification</a:t>
            </a:r>
            <a:endParaRPr b="0" i="0" sz="1650" u="none" cap="none" strike="noStrike">
              <a:solidFill>
                <a:schemeClr val="dk1"/>
              </a:solidFill>
              <a:latin typeface="Calibri"/>
              <a:ea typeface="Calibri"/>
              <a:cs typeface="Calibri"/>
              <a:sym typeface="Calibri"/>
            </a:endParaRPr>
          </a:p>
        </p:txBody>
      </p:sp>
      <p:sp>
        <p:nvSpPr>
          <p:cNvPr id="251" name="Google Shape;251;p9"/>
          <p:cNvSpPr/>
          <p:nvPr/>
        </p:nvSpPr>
        <p:spPr>
          <a:xfrm>
            <a:off x="12341200" y="8072512"/>
            <a:ext cx="85725" cy="85725"/>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9"/>
          <p:cNvSpPr/>
          <p:nvPr/>
        </p:nvSpPr>
        <p:spPr>
          <a:xfrm>
            <a:off x="12550750" y="7967737"/>
            <a:ext cx="972294" cy="320948"/>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LabelPro</a:t>
            </a:r>
            <a:endParaRPr b="0" i="0" sz="1650" u="none" cap="none" strike="noStrike">
              <a:solidFill>
                <a:schemeClr val="dk1"/>
              </a:solidFill>
              <a:latin typeface="Calibri"/>
              <a:ea typeface="Calibri"/>
              <a:cs typeface="Calibri"/>
              <a:sym typeface="Calibri"/>
            </a:endParaRPr>
          </a:p>
        </p:txBody>
      </p:sp>
      <p:sp>
        <p:nvSpPr>
          <p:cNvPr id="253" name="Google Shape;253;p9"/>
          <p:cNvSpPr/>
          <p:nvPr/>
        </p:nvSpPr>
        <p:spPr>
          <a:xfrm>
            <a:off x="952500" y="8812560"/>
            <a:ext cx="16383000" cy="712440"/>
          </a:xfrm>
          <a:prstGeom prst="rect">
            <a:avLst/>
          </a:prstGeom>
          <a:solidFill>
            <a:srgbClr val="013C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9"/>
          <p:cNvSpPr/>
          <p:nvPr/>
        </p:nvSpPr>
        <p:spPr>
          <a:xfrm>
            <a:off x="1238250" y="9102105"/>
            <a:ext cx="133350" cy="13335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9"/>
          <p:cNvSpPr/>
          <p:nvPr/>
        </p:nvSpPr>
        <p:spPr>
          <a:xfrm>
            <a:off x="1524000" y="9022110"/>
            <a:ext cx="12134091" cy="3314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FFFFFF"/>
              </a:buClr>
              <a:buSzPts val="1650"/>
              <a:buFont typeface="Work Sans"/>
              <a:buNone/>
            </a:pPr>
            <a:r>
              <a:rPr b="0" i="0" lang="en-US" sz="1650" u="none" cap="none" strike="noStrike">
                <a:solidFill>
                  <a:srgbClr val="FFFFFF"/>
                </a:solidFill>
                <a:latin typeface="Work Sans"/>
                <a:ea typeface="Work Sans"/>
                <a:cs typeface="Work Sans"/>
                <a:sym typeface="Work Sans"/>
              </a:rPr>
              <a:t>All tiers include Blue Marble Hub, SSO, offline access, four releases a year, support, and the training library.</a:t>
            </a:r>
            <a:endParaRPr b="0" i="0" sz="1650" u="none" cap="none" strike="noStrike">
              <a:solidFill>
                <a:schemeClr val="dk1"/>
              </a:solidFill>
              <a:latin typeface="Calibri"/>
              <a:ea typeface="Calibri"/>
              <a:cs typeface="Calibri"/>
              <a:sym typeface="Calibri"/>
            </a:endParaRPr>
          </a:p>
        </p:txBody>
      </p:sp>
      <p:sp>
        <p:nvSpPr>
          <p:cNvPr id="256" name="Google Shape;256;p9"/>
          <p:cNvSpPr/>
          <p:nvPr/>
        </p:nvSpPr>
        <p:spPr>
          <a:xfrm>
            <a:off x="952775" y="2339225"/>
            <a:ext cx="5308500" cy="29949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7" name="Google Shape;257;p9"/>
          <p:cNvSpPr/>
          <p:nvPr/>
        </p:nvSpPr>
        <p:spPr>
          <a:xfrm>
            <a:off x="6489750" y="2339225"/>
            <a:ext cx="5308500" cy="2994900"/>
          </a:xfrm>
          <a:prstGeom prst="rect">
            <a:avLst/>
          </a:prstGeom>
          <a:solidFill>
            <a:srgbClr val="2B76B6">
              <a:alpha val="121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8" name="Google Shape;258;p9"/>
          <p:cNvSpPr/>
          <p:nvPr/>
        </p:nvSpPr>
        <p:spPr>
          <a:xfrm>
            <a:off x="12026725" y="2339225"/>
            <a:ext cx="5308500" cy="2994900"/>
          </a:xfrm>
          <a:prstGeom prst="rect">
            <a:avLst/>
          </a:prstGeom>
          <a:solidFill>
            <a:srgbClr val="24D267">
              <a:alpha val="219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59" name="Google Shape;259;p9"/>
          <p:cNvPicPr preferRelativeResize="0"/>
          <p:nvPr/>
        </p:nvPicPr>
        <p:blipFill>
          <a:blip r:embed="rId3">
            <a:alphaModFix/>
          </a:blip>
          <a:stretch>
            <a:fillRect/>
          </a:stretch>
        </p:blipFill>
        <p:spPr>
          <a:xfrm>
            <a:off x="13700025" y="3062517"/>
            <a:ext cx="1961900" cy="1589465"/>
          </a:xfrm>
          <a:prstGeom prst="rect">
            <a:avLst/>
          </a:prstGeom>
          <a:noFill/>
          <a:ln>
            <a:noFill/>
          </a:ln>
        </p:spPr>
      </p:pic>
      <p:pic>
        <p:nvPicPr>
          <p:cNvPr id="260" name="Google Shape;260;p9"/>
          <p:cNvPicPr preferRelativeResize="0"/>
          <p:nvPr/>
        </p:nvPicPr>
        <p:blipFill>
          <a:blip r:embed="rId4">
            <a:alphaModFix/>
          </a:blip>
          <a:stretch>
            <a:fillRect/>
          </a:stretch>
        </p:blipFill>
        <p:spPr>
          <a:xfrm>
            <a:off x="8142198" y="3078457"/>
            <a:ext cx="2160053" cy="1571625"/>
          </a:xfrm>
          <a:prstGeom prst="rect">
            <a:avLst/>
          </a:prstGeom>
          <a:noFill/>
          <a:ln>
            <a:noFill/>
          </a:ln>
        </p:spPr>
      </p:pic>
      <p:pic>
        <p:nvPicPr>
          <p:cNvPr id="261" name="Google Shape;261;p9"/>
          <p:cNvPicPr preferRelativeResize="0"/>
          <p:nvPr/>
        </p:nvPicPr>
        <p:blipFill>
          <a:blip r:embed="rId5">
            <a:alphaModFix amt="70000"/>
          </a:blip>
          <a:stretch>
            <a:fillRect/>
          </a:stretch>
        </p:blipFill>
        <p:spPr>
          <a:xfrm>
            <a:off x="2735013" y="3050850"/>
            <a:ext cx="1524000" cy="15716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4F3"/>
        </a:solidFill>
      </p:bgPr>
    </p:bg>
    <p:spTree>
      <p:nvGrpSpPr>
        <p:cNvPr id="266" name="Shape 266"/>
        <p:cNvGrpSpPr/>
        <p:nvPr/>
      </p:nvGrpSpPr>
      <p:grpSpPr>
        <a:xfrm>
          <a:off x="0" y="0"/>
          <a:ext cx="0" cy="0"/>
          <a:chOff x="0" y="0"/>
          <a:chExt cx="0" cy="0"/>
        </a:xfrm>
      </p:grpSpPr>
      <p:pic>
        <p:nvPicPr>
          <p:cNvPr id="267" name="Google Shape;267;p10" title="Sydney_Point_Cloud_Render_blend.png"/>
          <p:cNvPicPr preferRelativeResize="0"/>
          <p:nvPr/>
        </p:nvPicPr>
        <p:blipFill rotWithShape="1">
          <a:blip r:embed="rId3">
            <a:alphaModFix/>
          </a:blip>
          <a:srcRect b="37831" l="0" r="0" t="834"/>
          <a:stretch/>
        </p:blipFill>
        <p:spPr>
          <a:xfrm>
            <a:off x="0" y="3555975"/>
            <a:ext cx="18288000" cy="6731024"/>
          </a:xfrm>
          <a:prstGeom prst="rect">
            <a:avLst/>
          </a:prstGeom>
          <a:noFill/>
          <a:ln>
            <a:noFill/>
          </a:ln>
        </p:spPr>
      </p:pic>
      <p:sp>
        <p:nvSpPr>
          <p:cNvPr id="268" name="Google Shape;268;p10"/>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RELEASE CADENCE</a:t>
            </a:r>
            <a:endParaRPr b="0" i="0" sz="1500" u="none" cap="none" strike="noStrike">
              <a:solidFill>
                <a:schemeClr val="dk1"/>
              </a:solidFill>
              <a:latin typeface="Calibri"/>
              <a:ea typeface="Calibri"/>
              <a:cs typeface="Calibri"/>
              <a:sym typeface="Calibri"/>
            </a:endParaRPr>
          </a:p>
        </p:txBody>
      </p:sp>
      <p:sp>
        <p:nvSpPr>
          <p:cNvPr id="269" name="Google Shape;269;p10"/>
          <p:cNvSpPr/>
          <p:nvPr/>
        </p:nvSpPr>
        <p:spPr>
          <a:xfrm>
            <a:off x="952500" y="111918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New capabilities only on subscription</a:t>
            </a:r>
            <a:endParaRPr b="0" i="0" sz="3900" u="none" cap="none" strike="noStrike">
              <a:solidFill>
                <a:schemeClr val="dk1"/>
              </a:solidFill>
              <a:latin typeface="Calibri"/>
              <a:ea typeface="Calibri"/>
              <a:cs typeface="Calibri"/>
              <a:sym typeface="Calibri"/>
            </a:endParaRPr>
          </a:p>
        </p:txBody>
      </p:sp>
      <p:sp>
        <p:nvSpPr>
          <p:cNvPr id="270" name="Google Shape;270;p10"/>
          <p:cNvSpPr/>
          <p:nvPr/>
        </p:nvSpPr>
        <p:spPr>
          <a:xfrm>
            <a:off x="952500" y="2639320"/>
            <a:ext cx="5346600" cy="140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0"/>
          <p:cNvSpPr/>
          <p:nvPr/>
        </p:nvSpPr>
        <p:spPr>
          <a:xfrm>
            <a:off x="1190625" y="2858395"/>
            <a:ext cx="1121100" cy="261900"/>
          </a:xfrm>
          <a:prstGeom prst="rect">
            <a:avLst/>
          </a:prstGeom>
          <a:solidFill>
            <a:srgbClr val="2B76B6">
              <a:alpha val="1215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0"/>
          <p:cNvSpPr/>
          <p:nvPr/>
        </p:nvSpPr>
        <p:spPr>
          <a:xfrm>
            <a:off x="1295400" y="2874790"/>
            <a:ext cx="9879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E4D8C"/>
              </a:buClr>
              <a:buSzPts val="1125"/>
              <a:buFont typeface="Work Sans"/>
              <a:buNone/>
            </a:pPr>
            <a:r>
              <a:rPr b="1" i="0" lang="en-US" sz="1125" u="none" cap="none" strike="noStrike">
                <a:solidFill>
                  <a:srgbClr val="0E4D8C"/>
                </a:solidFill>
                <a:latin typeface="Work Sans"/>
                <a:ea typeface="Work Sans"/>
                <a:cs typeface="Work Sans"/>
                <a:sym typeface="Work Sans"/>
              </a:rPr>
              <a:t>ADVANCED</a:t>
            </a:r>
            <a:endParaRPr b="0" i="0" sz="1125" u="none" cap="none" strike="noStrike">
              <a:solidFill>
                <a:schemeClr val="dk1"/>
              </a:solidFill>
              <a:latin typeface="Calibri"/>
              <a:ea typeface="Calibri"/>
              <a:cs typeface="Calibri"/>
              <a:sym typeface="Calibri"/>
            </a:endParaRPr>
          </a:p>
        </p:txBody>
      </p:sp>
      <p:sp>
        <p:nvSpPr>
          <p:cNvPr id="273" name="Google Shape;273;p10"/>
          <p:cNvSpPr/>
          <p:nvPr/>
        </p:nvSpPr>
        <p:spPr>
          <a:xfrm>
            <a:off x="1190625" y="3234632"/>
            <a:ext cx="5016600" cy="6294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725"/>
              <a:buFont typeface="Work Sans"/>
              <a:buNone/>
            </a:pPr>
            <a:r>
              <a:rPr lang="en-US" sz="1725">
                <a:solidFill>
                  <a:srgbClr val="002C38"/>
                </a:solidFill>
                <a:latin typeface="Work Sans"/>
                <a:ea typeface="Work Sans"/>
                <a:cs typeface="Work Sans"/>
                <a:sym typeface="Work Sans"/>
              </a:rPr>
              <a:t>Styled data exchange with other GIS tools, without rework</a:t>
            </a:r>
            <a:endParaRPr sz="1725">
              <a:solidFill>
                <a:srgbClr val="002C38"/>
              </a:solidFill>
              <a:latin typeface="Work Sans"/>
              <a:ea typeface="Work Sans"/>
              <a:cs typeface="Work Sans"/>
              <a:sym typeface="Work Sans"/>
            </a:endParaRPr>
          </a:p>
        </p:txBody>
      </p:sp>
      <p:sp>
        <p:nvSpPr>
          <p:cNvPr id="274" name="Google Shape;274;p10"/>
          <p:cNvSpPr/>
          <p:nvPr/>
        </p:nvSpPr>
        <p:spPr>
          <a:xfrm>
            <a:off x="6470600" y="2639320"/>
            <a:ext cx="5346600" cy="140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0"/>
          <p:cNvSpPr/>
          <p:nvPr/>
        </p:nvSpPr>
        <p:spPr>
          <a:xfrm>
            <a:off x="6708725" y="2858395"/>
            <a:ext cx="1121100" cy="261900"/>
          </a:xfrm>
          <a:prstGeom prst="rect">
            <a:avLst/>
          </a:prstGeom>
          <a:solidFill>
            <a:srgbClr val="2B76B6">
              <a:alpha val="1215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0"/>
          <p:cNvSpPr/>
          <p:nvPr/>
        </p:nvSpPr>
        <p:spPr>
          <a:xfrm>
            <a:off x="6813500" y="2874790"/>
            <a:ext cx="9879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E4D8C"/>
              </a:buClr>
              <a:buSzPts val="1125"/>
              <a:buFont typeface="Work Sans"/>
              <a:buNone/>
            </a:pPr>
            <a:r>
              <a:rPr b="1" i="0" lang="en-US" sz="1125" u="none" cap="none" strike="noStrike">
                <a:solidFill>
                  <a:srgbClr val="0E4D8C"/>
                </a:solidFill>
                <a:latin typeface="Work Sans"/>
                <a:ea typeface="Work Sans"/>
                <a:cs typeface="Work Sans"/>
                <a:sym typeface="Work Sans"/>
              </a:rPr>
              <a:t>ADVANCED</a:t>
            </a:r>
            <a:endParaRPr b="0" i="0" sz="1125" u="none" cap="none" strike="noStrike">
              <a:solidFill>
                <a:schemeClr val="dk1"/>
              </a:solidFill>
              <a:latin typeface="Calibri"/>
              <a:ea typeface="Calibri"/>
              <a:cs typeface="Calibri"/>
              <a:sym typeface="Calibri"/>
            </a:endParaRPr>
          </a:p>
        </p:txBody>
      </p:sp>
      <p:sp>
        <p:nvSpPr>
          <p:cNvPr id="277" name="Google Shape;277;p10"/>
          <p:cNvSpPr/>
          <p:nvPr/>
        </p:nvSpPr>
        <p:spPr>
          <a:xfrm>
            <a:off x="6708725" y="3234632"/>
            <a:ext cx="5016600" cy="6294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725"/>
              <a:buFont typeface="Work Sans"/>
              <a:buNone/>
            </a:pPr>
            <a:r>
              <a:rPr b="0" i="0" lang="en-US" sz="1725" u="none" cap="none" strike="noStrike">
                <a:solidFill>
                  <a:srgbClr val="002C38"/>
                </a:solidFill>
                <a:latin typeface="Work Sans"/>
                <a:ea typeface="Work Sans"/>
                <a:cs typeface="Work Sans"/>
                <a:sym typeface="Work Sans"/>
              </a:rPr>
              <a:t>Direct streaming of imagery and map services, no conversion step.</a:t>
            </a:r>
            <a:endParaRPr b="0" i="0" sz="1725" u="none" cap="none" strike="noStrike">
              <a:solidFill>
                <a:schemeClr val="dk1"/>
              </a:solidFill>
              <a:latin typeface="Calibri"/>
              <a:ea typeface="Calibri"/>
              <a:cs typeface="Calibri"/>
              <a:sym typeface="Calibri"/>
            </a:endParaRPr>
          </a:p>
        </p:txBody>
      </p:sp>
      <p:sp>
        <p:nvSpPr>
          <p:cNvPr id="278" name="Google Shape;278;p10"/>
          <p:cNvSpPr/>
          <p:nvPr/>
        </p:nvSpPr>
        <p:spPr>
          <a:xfrm>
            <a:off x="11988775" y="2639320"/>
            <a:ext cx="5346600" cy="140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0"/>
          <p:cNvSpPr/>
          <p:nvPr/>
        </p:nvSpPr>
        <p:spPr>
          <a:xfrm>
            <a:off x="12226900" y="2858395"/>
            <a:ext cx="1121100" cy="261900"/>
          </a:xfrm>
          <a:prstGeom prst="rect">
            <a:avLst/>
          </a:prstGeom>
          <a:solidFill>
            <a:srgbClr val="2B76B6">
              <a:alpha val="1215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0"/>
          <p:cNvSpPr/>
          <p:nvPr/>
        </p:nvSpPr>
        <p:spPr>
          <a:xfrm>
            <a:off x="12331675" y="2874790"/>
            <a:ext cx="9879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E4D8C"/>
              </a:buClr>
              <a:buSzPts val="1125"/>
              <a:buFont typeface="Work Sans"/>
              <a:buNone/>
            </a:pPr>
            <a:r>
              <a:rPr b="1" i="0" lang="en-US" sz="1125" u="none" cap="none" strike="noStrike">
                <a:solidFill>
                  <a:srgbClr val="0E4D8C"/>
                </a:solidFill>
                <a:latin typeface="Work Sans"/>
                <a:ea typeface="Work Sans"/>
                <a:cs typeface="Work Sans"/>
                <a:sym typeface="Work Sans"/>
              </a:rPr>
              <a:t>ADVANCED</a:t>
            </a:r>
            <a:endParaRPr b="0" i="0" sz="1125" u="none" cap="none" strike="noStrike">
              <a:solidFill>
                <a:schemeClr val="dk1"/>
              </a:solidFill>
              <a:latin typeface="Calibri"/>
              <a:ea typeface="Calibri"/>
              <a:cs typeface="Calibri"/>
              <a:sym typeface="Calibri"/>
            </a:endParaRPr>
          </a:p>
        </p:txBody>
      </p:sp>
      <p:sp>
        <p:nvSpPr>
          <p:cNvPr id="281" name="Google Shape;281;p10"/>
          <p:cNvSpPr/>
          <p:nvPr/>
        </p:nvSpPr>
        <p:spPr>
          <a:xfrm>
            <a:off x="12226900" y="3234632"/>
            <a:ext cx="5016600" cy="6294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725"/>
              <a:buFont typeface="Work Sans"/>
              <a:buNone/>
            </a:pPr>
            <a:r>
              <a:rPr b="0" i="0" lang="en-US" sz="1725" u="none" cap="none" strike="noStrike">
                <a:solidFill>
                  <a:srgbClr val="002C38"/>
                </a:solidFill>
                <a:latin typeface="Work Sans"/>
                <a:ea typeface="Work Sans"/>
                <a:cs typeface="Work Sans"/>
                <a:sym typeface="Work Sans"/>
              </a:rPr>
              <a:t>Embedded advanced geodetics: datum transforms and time-dependent positioning.</a:t>
            </a:r>
            <a:endParaRPr b="0" i="0" sz="1725" u="none" cap="none" strike="noStrike">
              <a:solidFill>
                <a:schemeClr val="dk1"/>
              </a:solidFill>
              <a:latin typeface="Calibri"/>
              <a:ea typeface="Calibri"/>
              <a:cs typeface="Calibri"/>
              <a:sym typeface="Calibri"/>
            </a:endParaRPr>
          </a:p>
        </p:txBody>
      </p:sp>
      <p:sp>
        <p:nvSpPr>
          <p:cNvPr id="282" name="Google Shape;282;p10"/>
          <p:cNvSpPr/>
          <p:nvPr/>
        </p:nvSpPr>
        <p:spPr>
          <a:xfrm>
            <a:off x="952500" y="4216600"/>
            <a:ext cx="5346600" cy="140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0"/>
          <p:cNvSpPr/>
          <p:nvPr/>
        </p:nvSpPr>
        <p:spPr>
          <a:xfrm>
            <a:off x="1190625" y="4435675"/>
            <a:ext cx="1509000" cy="261900"/>
          </a:xfrm>
          <a:prstGeom prst="rect">
            <a:avLst/>
          </a:prstGeom>
          <a:solidFill>
            <a:srgbClr val="24D267">
              <a:alpha val="2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0"/>
          <p:cNvSpPr/>
          <p:nvPr/>
        </p:nvSpPr>
        <p:spPr>
          <a:xfrm>
            <a:off x="1295400" y="4452070"/>
            <a:ext cx="13755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1125"/>
              <a:buFont typeface="Work Sans"/>
              <a:buNone/>
            </a:pPr>
            <a:r>
              <a:rPr b="1" i="0" lang="en-US" sz="1125" u="none" cap="none" strike="noStrike">
                <a:solidFill>
                  <a:srgbClr val="002C38"/>
                </a:solidFill>
                <a:latin typeface="Work Sans"/>
                <a:ea typeface="Work Sans"/>
                <a:cs typeface="Work Sans"/>
                <a:sym typeface="Work Sans"/>
              </a:rPr>
              <a:t>PROFESSIONAL</a:t>
            </a:r>
            <a:endParaRPr b="0" i="0" sz="1125" u="none" cap="none" strike="noStrike">
              <a:solidFill>
                <a:schemeClr val="dk1"/>
              </a:solidFill>
              <a:latin typeface="Calibri"/>
              <a:ea typeface="Calibri"/>
              <a:cs typeface="Calibri"/>
              <a:sym typeface="Calibri"/>
            </a:endParaRPr>
          </a:p>
        </p:txBody>
      </p:sp>
      <p:sp>
        <p:nvSpPr>
          <p:cNvPr id="285" name="Google Shape;285;p10"/>
          <p:cNvSpPr/>
          <p:nvPr/>
        </p:nvSpPr>
        <p:spPr>
          <a:xfrm>
            <a:off x="1190625" y="4811913"/>
            <a:ext cx="5016600" cy="6294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725"/>
              <a:buFont typeface="Work Sans"/>
              <a:buNone/>
            </a:pPr>
            <a:r>
              <a:rPr b="0" i="0" lang="en-US" sz="1725" u="none" cap="none" strike="noStrike">
                <a:solidFill>
                  <a:srgbClr val="002C38"/>
                </a:solidFill>
                <a:latin typeface="Work Sans"/>
                <a:ea typeface="Work Sans"/>
                <a:cs typeface="Work Sans"/>
                <a:sym typeface="Work Sans"/>
              </a:rPr>
              <a:t>Automated tree-trunk classification from lidar.</a:t>
            </a:r>
            <a:endParaRPr b="0" i="0" sz="1725" u="none" cap="none" strike="noStrike">
              <a:solidFill>
                <a:schemeClr val="dk1"/>
              </a:solidFill>
              <a:latin typeface="Calibri"/>
              <a:ea typeface="Calibri"/>
              <a:cs typeface="Calibri"/>
              <a:sym typeface="Calibri"/>
            </a:endParaRPr>
          </a:p>
        </p:txBody>
      </p:sp>
      <p:sp>
        <p:nvSpPr>
          <p:cNvPr id="286" name="Google Shape;286;p10"/>
          <p:cNvSpPr/>
          <p:nvPr/>
        </p:nvSpPr>
        <p:spPr>
          <a:xfrm>
            <a:off x="6470600" y="4216600"/>
            <a:ext cx="5346600" cy="140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0"/>
          <p:cNvSpPr/>
          <p:nvPr/>
        </p:nvSpPr>
        <p:spPr>
          <a:xfrm>
            <a:off x="6708725" y="4435675"/>
            <a:ext cx="1509000" cy="261900"/>
          </a:xfrm>
          <a:prstGeom prst="rect">
            <a:avLst/>
          </a:prstGeom>
          <a:solidFill>
            <a:srgbClr val="24D267">
              <a:alpha val="2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0"/>
          <p:cNvSpPr/>
          <p:nvPr/>
        </p:nvSpPr>
        <p:spPr>
          <a:xfrm>
            <a:off x="6813500" y="4452070"/>
            <a:ext cx="13755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1125"/>
              <a:buFont typeface="Work Sans"/>
              <a:buNone/>
            </a:pPr>
            <a:r>
              <a:rPr b="1" i="0" lang="en-US" sz="1125" u="none" cap="none" strike="noStrike">
                <a:solidFill>
                  <a:srgbClr val="002C38"/>
                </a:solidFill>
                <a:latin typeface="Work Sans"/>
                <a:ea typeface="Work Sans"/>
                <a:cs typeface="Work Sans"/>
                <a:sym typeface="Work Sans"/>
              </a:rPr>
              <a:t>PROFESSIONAL</a:t>
            </a:r>
            <a:endParaRPr b="0" i="0" sz="1125" u="none" cap="none" strike="noStrike">
              <a:solidFill>
                <a:schemeClr val="dk1"/>
              </a:solidFill>
              <a:latin typeface="Calibri"/>
              <a:ea typeface="Calibri"/>
              <a:cs typeface="Calibri"/>
              <a:sym typeface="Calibri"/>
            </a:endParaRPr>
          </a:p>
        </p:txBody>
      </p:sp>
      <p:sp>
        <p:nvSpPr>
          <p:cNvPr id="289" name="Google Shape;289;p10"/>
          <p:cNvSpPr/>
          <p:nvPr/>
        </p:nvSpPr>
        <p:spPr>
          <a:xfrm>
            <a:off x="6708725" y="4811913"/>
            <a:ext cx="5357400" cy="3339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725"/>
              <a:buFont typeface="Work Sans"/>
              <a:buNone/>
            </a:pPr>
            <a:r>
              <a:rPr b="0" i="0" lang="en-US" sz="1725" u="none" cap="none" strike="noStrike">
                <a:solidFill>
                  <a:srgbClr val="002C38"/>
                </a:solidFill>
                <a:latin typeface="Work Sans"/>
                <a:ea typeface="Work Sans"/>
                <a:cs typeface="Work Sans"/>
                <a:sym typeface="Work Sans"/>
              </a:rPr>
              <a:t>Multi-spectral drone photogrammetry.</a:t>
            </a:r>
            <a:endParaRPr b="0" i="0" sz="1725" u="none" cap="none" strike="noStrike">
              <a:solidFill>
                <a:schemeClr val="dk1"/>
              </a:solidFill>
              <a:latin typeface="Calibri"/>
              <a:ea typeface="Calibri"/>
              <a:cs typeface="Calibri"/>
              <a:sym typeface="Calibri"/>
            </a:endParaRPr>
          </a:p>
        </p:txBody>
      </p:sp>
      <p:sp>
        <p:nvSpPr>
          <p:cNvPr id="290" name="Google Shape;290;p10"/>
          <p:cNvSpPr/>
          <p:nvPr/>
        </p:nvSpPr>
        <p:spPr>
          <a:xfrm>
            <a:off x="11988775" y="4216600"/>
            <a:ext cx="5346600" cy="140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0"/>
          <p:cNvSpPr/>
          <p:nvPr/>
        </p:nvSpPr>
        <p:spPr>
          <a:xfrm>
            <a:off x="12226900" y="4435675"/>
            <a:ext cx="1509000" cy="261900"/>
          </a:xfrm>
          <a:prstGeom prst="rect">
            <a:avLst/>
          </a:prstGeom>
          <a:solidFill>
            <a:srgbClr val="24D267">
              <a:alpha val="2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0"/>
          <p:cNvSpPr/>
          <p:nvPr/>
        </p:nvSpPr>
        <p:spPr>
          <a:xfrm>
            <a:off x="12331675" y="4452070"/>
            <a:ext cx="13755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1125"/>
              <a:buFont typeface="Work Sans"/>
              <a:buNone/>
            </a:pPr>
            <a:r>
              <a:rPr b="1" i="0" lang="en-US" sz="1125" u="none" cap="none" strike="noStrike">
                <a:solidFill>
                  <a:srgbClr val="002C38"/>
                </a:solidFill>
                <a:latin typeface="Work Sans"/>
                <a:ea typeface="Work Sans"/>
                <a:cs typeface="Work Sans"/>
                <a:sym typeface="Work Sans"/>
              </a:rPr>
              <a:t>PROFESSIONAL</a:t>
            </a:r>
            <a:endParaRPr b="0" i="0" sz="1125" u="none" cap="none" strike="noStrike">
              <a:solidFill>
                <a:schemeClr val="dk1"/>
              </a:solidFill>
              <a:latin typeface="Calibri"/>
              <a:ea typeface="Calibri"/>
              <a:cs typeface="Calibri"/>
              <a:sym typeface="Calibri"/>
            </a:endParaRPr>
          </a:p>
        </p:txBody>
      </p:sp>
      <p:sp>
        <p:nvSpPr>
          <p:cNvPr id="293" name="Google Shape;293;p10"/>
          <p:cNvSpPr/>
          <p:nvPr/>
        </p:nvSpPr>
        <p:spPr>
          <a:xfrm>
            <a:off x="12226900" y="4811913"/>
            <a:ext cx="5016600" cy="6294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725"/>
              <a:buFont typeface="Work Sans"/>
              <a:buNone/>
            </a:pPr>
            <a:r>
              <a:rPr b="0" i="0" lang="en-US" sz="1725" u="none" cap="none" strike="noStrike">
                <a:solidFill>
                  <a:srgbClr val="002C38"/>
                </a:solidFill>
                <a:latin typeface="Work Sans"/>
                <a:ea typeface="Work Sans"/>
                <a:cs typeface="Work Sans"/>
                <a:sym typeface="Work Sans"/>
              </a:rPr>
              <a:t>Faster, higher-quality photogrammetric processing.</a:t>
            </a:r>
            <a:endParaRPr b="0" i="0" sz="1725" u="none" cap="none" strike="noStrike">
              <a:solidFill>
                <a:schemeClr val="dk1"/>
              </a:solidFill>
              <a:latin typeface="Calibri"/>
              <a:ea typeface="Calibri"/>
              <a:cs typeface="Calibri"/>
              <a:sym typeface="Calibri"/>
            </a:endParaRPr>
          </a:p>
        </p:txBody>
      </p:sp>
      <p:sp>
        <p:nvSpPr>
          <p:cNvPr id="294" name="Google Shape;294;p10"/>
          <p:cNvSpPr txBox="1"/>
          <p:nvPr/>
        </p:nvSpPr>
        <p:spPr>
          <a:xfrm>
            <a:off x="952500" y="1854596"/>
            <a:ext cx="10599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66788F"/>
                </a:solidFill>
                <a:latin typeface="Work Sans"/>
                <a:ea typeface="Work Sans"/>
                <a:cs typeface="Work Sans"/>
                <a:sym typeface="Work Sans"/>
              </a:rPr>
              <a:t>Perpetual licenses keep running. New features ship on subscription.</a:t>
            </a: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5F4F3"/>
        </a:solidFill>
      </p:bgPr>
    </p:bg>
    <p:spTree>
      <p:nvGrpSpPr>
        <p:cNvPr id="299" name="Shape 299"/>
        <p:cNvGrpSpPr/>
        <p:nvPr/>
      </p:nvGrpSpPr>
      <p:grpSpPr>
        <a:xfrm>
          <a:off x="0" y="0"/>
          <a:ext cx="0" cy="0"/>
          <a:chOff x="0" y="0"/>
          <a:chExt cx="0" cy="0"/>
        </a:xfrm>
      </p:grpSpPr>
      <p:sp>
        <p:nvSpPr>
          <p:cNvPr id="300" name="Google Shape;300;p11"/>
          <p:cNvSpPr/>
          <p:nvPr/>
        </p:nvSpPr>
        <p:spPr>
          <a:xfrm>
            <a:off x="952500" y="762000"/>
            <a:ext cx="180213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RELEASE CADENCE</a:t>
            </a:r>
            <a:endParaRPr b="0" i="0" sz="1500" u="none" cap="none" strike="noStrike">
              <a:solidFill>
                <a:schemeClr val="dk1"/>
              </a:solidFill>
              <a:latin typeface="Calibri"/>
              <a:ea typeface="Calibri"/>
              <a:cs typeface="Calibri"/>
              <a:sym typeface="Calibri"/>
            </a:endParaRPr>
          </a:p>
        </p:txBody>
      </p:sp>
      <p:sp>
        <p:nvSpPr>
          <p:cNvPr id="301" name="Google Shape;301;p11"/>
          <p:cNvSpPr/>
          <p:nvPr/>
        </p:nvSpPr>
        <p:spPr>
          <a:xfrm>
            <a:off x="952500" y="1119188"/>
            <a:ext cx="18021300" cy="543300"/>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New capabilities only on subscription</a:t>
            </a:r>
            <a:endParaRPr b="0" i="0" sz="3900" u="none" cap="none" strike="noStrike">
              <a:solidFill>
                <a:schemeClr val="dk1"/>
              </a:solidFill>
              <a:latin typeface="Calibri"/>
              <a:ea typeface="Calibri"/>
              <a:cs typeface="Calibri"/>
              <a:sym typeface="Calibri"/>
            </a:endParaRPr>
          </a:p>
        </p:txBody>
      </p:sp>
      <p:sp>
        <p:nvSpPr>
          <p:cNvPr id="302" name="Google Shape;302;p11"/>
          <p:cNvSpPr/>
          <p:nvPr/>
        </p:nvSpPr>
        <p:spPr>
          <a:xfrm>
            <a:off x="952500" y="1948235"/>
            <a:ext cx="8077200" cy="11352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1"/>
          <p:cNvSpPr/>
          <p:nvPr/>
        </p:nvSpPr>
        <p:spPr>
          <a:xfrm>
            <a:off x="1266825" y="2224460"/>
            <a:ext cx="81933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PERPETUAL</a:t>
            </a:r>
            <a:endParaRPr b="0" i="0" sz="1350" u="none" cap="none" strike="noStrike">
              <a:solidFill>
                <a:schemeClr val="dk1"/>
              </a:solidFill>
              <a:latin typeface="Calibri"/>
              <a:ea typeface="Calibri"/>
              <a:cs typeface="Calibri"/>
              <a:sym typeface="Calibri"/>
            </a:endParaRPr>
          </a:p>
        </p:txBody>
      </p:sp>
      <p:sp>
        <p:nvSpPr>
          <p:cNvPr id="304" name="Google Shape;304;p11"/>
          <p:cNvSpPr/>
          <p:nvPr/>
        </p:nvSpPr>
        <p:spPr>
          <a:xfrm>
            <a:off x="1266825" y="2500685"/>
            <a:ext cx="8193300" cy="3447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002C38"/>
              </a:buClr>
              <a:buSzPts val="1725"/>
              <a:buFont typeface="Work Sans"/>
              <a:buNone/>
            </a:pPr>
            <a:r>
              <a:rPr b="0" i="0" lang="en-US" sz="1725" u="none" cap="none" strike="noStrike">
                <a:solidFill>
                  <a:srgbClr val="002C38"/>
                </a:solidFill>
                <a:latin typeface="Work Sans"/>
                <a:ea typeface="Work Sans"/>
                <a:cs typeface="Work Sans"/>
                <a:sym typeface="Work Sans"/>
              </a:rPr>
              <a:t>About two releases a year, requires support to deploy.</a:t>
            </a:r>
            <a:endParaRPr b="0" i="0" sz="1725" u="none" cap="none" strike="noStrike">
              <a:solidFill>
                <a:schemeClr val="dk1"/>
              </a:solidFill>
              <a:latin typeface="Calibri"/>
              <a:ea typeface="Calibri"/>
              <a:cs typeface="Calibri"/>
              <a:sym typeface="Calibri"/>
            </a:endParaRPr>
          </a:p>
        </p:txBody>
      </p:sp>
      <p:sp>
        <p:nvSpPr>
          <p:cNvPr id="305" name="Google Shape;305;p11"/>
          <p:cNvSpPr/>
          <p:nvPr/>
        </p:nvSpPr>
        <p:spPr>
          <a:xfrm>
            <a:off x="9258300" y="1948235"/>
            <a:ext cx="8077200" cy="1135200"/>
          </a:xfrm>
          <a:prstGeom prst="rect">
            <a:avLst/>
          </a:prstGeom>
          <a:solidFill>
            <a:srgbClr val="002C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1"/>
          <p:cNvSpPr/>
          <p:nvPr/>
        </p:nvSpPr>
        <p:spPr>
          <a:xfrm>
            <a:off x="9563100" y="2214935"/>
            <a:ext cx="82143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350"/>
              <a:buFont typeface="Work Sans"/>
              <a:buNone/>
            </a:pPr>
            <a:r>
              <a:rPr b="1" i="0" lang="en-US" sz="1350" u="none" cap="none" strike="noStrike">
                <a:solidFill>
                  <a:srgbClr val="24D267"/>
                </a:solidFill>
                <a:latin typeface="Work Sans"/>
                <a:ea typeface="Work Sans"/>
                <a:cs typeface="Work Sans"/>
                <a:sym typeface="Work Sans"/>
              </a:rPr>
              <a:t>SUBSCRIPTION</a:t>
            </a:r>
            <a:endParaRPr b="0" i="0" sz="1350" u="none" cap="none" strike="noStrike">
              <a:solidFill>
                <a:schemeClr val="dk1"/>
              </a:solidFill>
              <a:latin typeface="Calibri"/>
              <a:ea typeface="Calibri"/>
              <a:cs typeface="Calibri"/>
              <a:sym typeface="Calibri"/>
            </a:endParaRPr>
          </a:p>
        </p:txBody>
      </p:sp>
      <p:sp>
        <p:nvSpPr>
          <p:cNvPr id="307" name="Google Shape;307;p11"/>
          <p:cNvSpPr/>
          <p:nvPr/>
        </p:nvSpPr>
        <p:spPr>
          <a:xfrm>
            <a:off x="9563100" y="2491160"/>
            <a:ext cx="8214300" cy="3447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FFFFFF"/>
              </a:buClr>
              <a:buSzPts val="1725"/>
              <a:buFont typeface="Work Sans"/>
              <a:buNone/>
            </a:pPr>
            <a:r>
              <a:rPr b="0" i="0" lang="en-US" sz="1725" u="none" cap="none" strike="noStrike">
                <a:solidFill>
                  <a:srgbClr val="FFFFFF"/>
                </a:solidFill>
                <a:latin typeface="Work Sans"/>
                <a:ea typeface="Work Sans"/>
                <a:cs typeface="Work Sans"/>
                <a:sym typeface="Work Sans"/>
              </a:rPr>
              <a:t>Four releases a year, included — every user on the latest as it ships.</a:t>
            </a:r>
            <a:endParaRPr b="0" i="0" sz="1725" u="none" cap="none" strike="noStrike">
              <a:solidFill>
                <a:schemeClr val="dk1"/>
              </a:solidFill>
              <a:latin typeface="Calibri"/>
              <a:ea typeface="Calibri"/>
              <a:cs typeface="Calibri"/>
              <a:sym typeface="Calibri"/>
            </a:endParaRPr>
          </a:p>
        </p:txBody>
      </p:sp>
      <p:sp>
        <p:nvSpPr>
          <p:cNvPr id="308" name="Google Shape;308;p11"/>
          <p:cNvSpPr/>
          <p:nvPr/>
        </p:nvSpPr>
        <p:spPr>
          <a:xfrm>
            <a:off x="952500" y="3388370"/>
            <a:ext cx="180213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NEW CAPABILITIES COMING ONLY TO SUBSCRIPTION</a:t>
            </a:r>
            <a:endParaRPr b="0" i="0" sz="1350" u="none" cap="none" strike="noStrike">
              <a:solidFill>
                <a:schemeClr val="dk1"/>
              </a:solidFill>
              <a:latin typeface="Calibri"/>
              <a:ea typeface="Calibri"/>
              <a:cs typeface="Calibri"/>
              <a:sym typeface="Calibri"/>
            </a:endParaRPr>
          </a:p>
        </p:txBody>
      </p:sp>
      <p:sp>
        <p:nvSpPr>
          <p:cNvPr id="309" name="Google Shape;309;p11"/>
          <p:cNvSpPr/>
          <p:nvPr/>
        </p:nvSpPr>
        <p:spPr>
          <a:xfrm>
            <a:off x="952500" y="3816995"/>
            <a:ext cx="5346600" cy="140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1"/>
          <p:cNvSpPr/>
          <p:nvPr/>
        </p:nvSpPr>
        <p:spPr>
          <a:xfrm>
            <a:off x="1190625" y="4036070"/>
            <a:ext cx="1121100" cy="261900"/>
          </a:xfrm>
          <a:prstGeom prst="rect">
            <a:avLst/>
          </a:prstGeom>
          <a:solidFill>
            <a:srgbClr val="2B76B6">
              <a:alpha val="12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1"/>
          <p:cNvSpPr/>
          <p:nvPr/>
        </p:nvSpPr>
        <p:spPr>
          <a:xfrm>
            <a:off x="1295400" y="4083695"/>
            <a:ext cx="9879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E4D8C"/>
              </a:buClr>
              <a:buSzPts val="1125"/>
              <a:buFont typeface="Work Sans"/>
              <a:buNone/>
            </a:pPr>
            <a:r>
              <a:rPr b="1" i="0" lang="en-US" sz="1125" u="none" cap="none" strike="noStrike">
                <a:solidFill>
                  <a:srgbClr val="0E4D8C"/>
                </a:solidFill>
                <a:latin typeface="Work Sans"/>
                <a:ea typeface="Work Sans"/>
                <a:cs typeface="Work Sans"/>
                <a:sym typeface="Work Sans"/>
              </a:rPr>
              <a:t>ADVANCED</a:t>
            </a:r>
            <a:endParaRPr b="0" i="0" sz="1125" u="none" cap="none" strike="noStrike">
              <a:solidFill>
                <a:schemeClr val="dk1"/>
              </a:solidFill>
              <a:latin typeface="Calibri"/>
              <a:ea typeface="Calibri"/>
              <a:cs typeface="Calibri"/>
              <a:sym typeface="Calibri"/>
            </a:endParaRPr>
          </a:p>
        </p:txBody>
      </p:sp>
      <p:sp>
        <p:nvSpPr>
          <p:cNvPr id="312" name="Google Shape;312;p11"/>
          <p:cNvSpPr/>
          <p:nvPr/>
        </p:nvSpPr>
        <p:spPr>
          <a:xfrm>
            <a:off x="1190625" y="4412307"/>
            <a:ext cx="5016600" cy="6294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725"/>
              <a:buFont typeface="Work Sans"/>
              <a:buNone/>
            </a:pPr>
            <a:r>
              <a:rPr b="0" i="0" lang="en-US" sz="1725" u="none" cap="none" strike="noStrike">
                <a:solidFill>
                  <a:srgbClr val="002C38"/>
                </a:solidFill>
                <a:latin typeface="Work Sans"/>
                <a:ea typeface="Work Sans"/>
                <a:cs typeface="Work Sans"/>
                <a:sym typeface="Work Sans"/>
              </a:rPr>
              <a:t>Styled data exchange with other GIS tools, without rework.</a:t>
            </a:r>
            <a:endParaRPr b="0" i="0" sz="1725" u="none" cap="none" strike="noStrike">
              <a:solidFill>
                <a:schemeClr val="dk1"/>
              </a:solidFill>
              <a:latin typeface="Calibri"/>
              <a:ea typeface="Calibri"/>
              <a:cs typeface="Calibri"/>
              <a:sym typeface="Calibri"/>
            </a:endParaRPr>
          </a:p>
        </p:txBody>
      </p:sp>
      <p:sp>
        <p:nvSpPr>
          <p:cNvPr id="313" name="Google Shape;313;p11"/>
          <p:cNvSpPr/>
          <p:nvPr/>
        </p:nvSpPr>
        <p:spPr>
          <a:xfrm>
            <a:off x="6470600" y="3816995"/>
            <a:ext cx="5346600" cy="140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1"/>
          <p:cNvSpPr/>
          <p:nvPr/>
        </p:nvSpPr>
        <p:spPr>
          <a:xfrm>
            <a:off x="6708725" y="4036070"/>
            <a:ext cx="1121100" cy="261900"/>
          </a:xfrm>
          <a:prstGeom prst="rect">
            <a:avLst/>
          </a:prstGeom>
          <a:solidFill>
            <a:srgbClr val="2B76B6">
              <a:alpha val="12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1"/>
          <p:cNvSpPr/>
          <p:nvPr/>
        </p:nvSpPr>
        <p:spPr>
          <a:xfrm>
            <a:off x="6813500" y="4083695"/>
            <a:ext cx="9879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E4D8C"/>
              </a:buClr>
              <a:buSzPts val="1125"/>
              <a:buFont typeface="Work Sans"/>
              <a:buNone/>
            </a:pPr>
            <a:r>
              <a:rPr b="1" i="0" lang="en-US" sz="1125" u="none" cap="none" strike="noStrike">
                <a:solidFill>
                  <a:srgbClr val="0E4D8C"/>
                </a:solidFill>
                <a:latin typeface="Work Sans"/>
                <a:ea typeface="Work Sans"/>
                <a:cs typeface="Work Sans"/>
                <a:sym typeface="Work Sans"/>
              </a:rPr>
              <a:t>ADVANCED</a:t>
            </a:r>
            <a:endParaRPr b="0" i="0" sz="1125" u="none" cap="none" strike="noStrike">
              <a:solidFill>
                <a:schemeClr val="dk1"/>
              </a:solidFill>
              <a:latin typeface="Calibri"/>
              <a:ea typeface="Calibri"/>
              <a:cs typeface="Calibri"/>
              <a:sym typeface="Calibri"/>
            </a:endParaRPr>
          </a:p>
        </p:txBody>
      </p:sp>
      <p:sp>
        <p:nvSpPr>
          <p:cNvPr id="316" name="Google Shape;316;p11"/>
          <p:cNvSpPr/>
          <p:nvPr/>
        </p:nvSpPr>
        <p:spPr>
          <a:xfrm>
            <a:off x="6708725" y="4412307"/>
            <a:ext cx="5016600" cy="6294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725"/>
              <a:buFont typeface="Work Sans"/>
              <a:buNone/>
            </a:pPr>
            <a:r>
              <a:rPr b="0" i="0" lang="en-US" sz="1725" u="none" cap="none" strike="noStrike">
                <a:solidFill>
                  <a:srgbClr val="002C38"/>
                </a:solidFill>
                <a:latin typeface="Work Sans"/>
                <a:ea typeface="Work Sans"/>
                <a:cs typeface="Work Sans"/>
                <a:sym typeface="Work Sans"/>
              </a:rPr>
              <a:t>Direct streaming of imagery and map services, no conversion step.</a:t>
            </a:r>
            <a:endParaRPr b="0" i="0" sz="1725" u="none" cap="none" strike="noStrike">
              <a:solidFill>
                <a:schemeClr val="dk1"/>
              </a:solidFill>
              <a:latin typeface="Calibri"/>
              <a:ea typeface="Calibri"/>
              <a:cs typeface="Calibri"/>
              <a:sym typeface="Calibri"/>
            </a:endParaRPr>
          </a:p>
        </p:txBody>
      </p:sp>
      <p:sp>
        <p:nvSpPr>
          <p:cNvPr id="317" name="Google Shape;317;p11"/>
          <p:cNvSpPr/>
          <p:nvPr/>
        </p:nvSpPr>
        <p:spPr>
          <a:xfrm>
            <a:off x="11988775" y="3816995"/>
            <a:ext cx="5346600" cy="140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1"/>
          <p:cNvSpPr/>
          <p:nvPr/>
        </p:nvSpPr>
        <p:spPr>
          <a:xfrm>
            <a:off x="12226900" y="4036070"/>
            <a:ext cx="1121100" cy="261900"/>
          </a:xfrm>
          <a:prstGeom prst="rect">
            <a:avLst/>
          </a:prstGeom>
          <a:solidFill>
            <a:srgbClr val="2B76B6">
              <a:alpha val="12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1"/>
          <p:cNvSpPr/>
          <p:nvPr/>
        </p:nvSpPr>
        <p:spPr>
          <a:xfrm>
            <a:off x="12331675" y="4083695"/>
            <a:ext cx="9879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E4D8C"/>
              </a:buClr>
              <a:buSzPts val="1125"/>
              <a:buFont typeface="Work Sans"/>
              <a:buNone/>
            </a:pPr>
            <a:r>
              <a:rPr b="1" i="0" lang="en-US" sz="1125" u="none" cap="none" strike="noStrike">
                <a:solidFill>
                  <a:srgbClr val="0E4D8C"/>
                </a:solidFill>
                <a:latin typeface="Work Sans"/>
                <a:ea typeface="Work Sans"/>
                <a:cs typeface="Work Sans"/>
                <a:sym typeface="Work Sans"/>
              </a:rPr>
              <a:t>ADVANCED</a:t>
            </a:r>
            <a:endParaRPr b="0" i="0" sz="1125" u="none" cap="none" strike="noStrike">
              <a:solidFill>
                <a:schemeClr val="dk1"/>
              </a:solidFill>
              <a:latin typeface="Calibri"/>
              <a:ea typeface="Calibri"/>
              <a:cs typeface="Calibri"/>
              <a:sym typeface="Calibri"/>
            </a:endParaRPr>
          </a:p>
        </p:txBody>
      </p:sp>
      <p:sp>
        <p:nvSpPr>
          <p:cNvPr id="320" name="Google Shape;320;p11"/>
          <p:cNvSpPr/>
          <p:nvPr/>
        </p:nvSpPr>
        <p:spPr>
          <a:xfrm>
            <a:off x="12226900" y="4412307"/>
            <a:ext cx="5016600" cy="6294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725"/>
              <a:buFont typeface="Work Sans"/>
              <a:buNone/>
            </a:pPr>
            <a:r>
              <a:rPr b="0" i="0" lang="en-US" sz="1725" u="none" cap="none" strike="noStrike">
                <a:solidFill>
                  <a:srgbClr val="002C38"/>
                </a:solidFill>
                <a:latin typeface="Work Sans"/>
                <a:ea typeface="Work Sans"/>
                <a:cs typeface="Work Sans"/>
                <a:sym typeface="Work Sans"/>
              </a:rPr>
              <a:t>Embedded advanced geodetics: datum transforms and time-dependent positioning.</a:t>
            </a:r>
            <a:endParaRPr b="0" i="0" sz="1725" u="none" cap="none" strike="noStrike">
              <a:solidFill>
                <a:schemeClr val="dk1"/>
              </a:solidFill>
              <a:latin typeface="Calibri"/>
              <a:ea typeface="Calibri"/>
              <a:cs typeface="Calibri"/>
              <a:sym typeface="Calibri"/>
            </a:endParaRPr>
          </a:p>
        </p:txBody>
      </p:sp>
      <p:sp>
        <p:nvSpPr>
          <p:cNvPr id="321" name="Google Shape;321;p11"/>
          <p:cNvSpPr/>
          <p:nvPr/>
        </p:nvSpPr>
        <p:spPr>
          <a:xfrm>
            <a:off x="952500" y="5394275"/>
            <a:ext cx="5346600" cy="140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1"/>
          <p:cNvSpPr/>
          <p:nvPr/>
        </p:nvSpPr>
        <p:spPr>
          <a:xfrm>
            <a:off x="1190625" y="5613350"/>
            <a:ext cx="1509000" cy="261900"/>
          </a:xfrm>
          <a:prstGeom prst="rect">
            <a:avLst/>
          </a:prstGeom>
          <a:solidFill>
            <a:srgbClr val="24D267">
              <a:alpha val="2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1"/>
          <p:cNvSpPr/>
          <p:nvPr/>
        </p:nvSpPr>
        <p:spPr>
          <a:xfrm>
            <a:off x="1295400" y="5660975"/>
            <a:ext cx="13755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1125"/>
              <a:buFont typeface="Work Sans"/>
              <a:buNone/>
            </a:pPr>
            <a:r>
              <a:rPr b="1" i="0" lang="en-US" sz="1125" u="none" cap="none" strike="noStrike">
                <a:solidFill>
                  <a:srgbClr val="002C38"/>
                </a:solidFill>
                <a:latin typeface="Work Sans"/>
                <a:ea typeface="Work Sans"/>
                <a:cs typeface="Work Sans"/>
                <a:sym typeface="Work Sans"/>
              </a:rPr>
              <a:t>PROFESSIONAL</a:t>
            </a:r>
            <a:endParaRPr b="0" i="0" sz="1125" u="none" cap="none" strike="noStrike">
              <a:solidFill>
                <a:schemeClr val="dk1"/>
              </a:solidFill>
              <a:latin typeface="Calibri"/>
              <a:ea typeface="Calibri"/>
              <a:cs typeface="Calibri"/>
              <a:sym typeface="Calibri"/>
            </a:endParaRPr>
          </a:p>
        </p:txBody>
      </p:sp>
      <p:sp>
        <p:nvSpPr>
          <p:cNvPr id="324" name="Google Shape;324;p11"/>
          <p:cNvSpPr/>
          <p:nvPr/>
        </p:nvSpPr>
        <p:spPr>
          <a:xfrm>
            <a:off x="1190625" y="5989588"/>
            <a:ext cx="5016600" cy="6294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725"/>
              <a:buFont typeface="Work Sans"/>
              <a:buNone/>
            </a:pPr>
            <a:r>
              <a:rPr b="0" i="0" lang="en-US" sz="1725" u="none" cap="none" strike="noStrike">
                <a:solidFill>
                  <a:srgbClr val="002C38"/>
                </a:solidFill>
                <a:latin typeface="Work Sans"/>
                <a:ea typeface="Work Sans"/>
                <a:cs typeface="Work Sans"/>
                <a:sym typeface="Work Sans"/>
              </a:rPr>
              <a:t>Automated tree-trunk classification from lidar.</a:t>
            </a:r>
            <a:endParaRPr b="0" i="0" sz="1725" u="none" cap="none" strike="noStrike">
              <a:solidFill>
                <a:schemeClr val="dk1"/>
              </a:solidFill>
              <a:latin typeface="Calibri"/>
              <a:ea typeface="Calibri"/>
              <a:cs typeface="Calibri"/>
              <a:sym typeface="Calibri"/>
            </a:endParaRPr>
          </a:p>
        </p:txBody>
      </p:sp>
      <p:sp>
        <p:nvSpPr>
          <p:cNvPr id="325" name="Google Shape;325;p11"/>
          <p:cNvSpPr/>
          <p:nvPr/>
        </p:nvSpPr>
        <p:spPr>
          <a:xfrm>
            <a:off x="6470600" y="5394275"/>
            <a:ext cx="5346600" cy="140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1"/>
          <p:cNvSpPr/>
          <p:nvPr/>
        </p:nvSpPr>
        <p:spPr>
          <a:xfrm>
            <a:off x="6708725" y="5613350"/>
            <a:ext cx="1509000" cy="261900"/>
          </a:xfrm>
          <a:prstGeom prst="rect">
            <a:avLst/>
          </a:prstGeom>
          <a:solidFill>
            <a:srgbClr val="24D267">
              <a:alpha val="2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1"/>
          <p:cNvSpPr/>
          <p:nvPr/>
        </p:nvSpPr>
        <p:spPr>
          <a:xfrm>
            <a:off x="6813500" y="5660975"/>
            <a:ext cx="13755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1125"/>
              <a:buFont typeface="Work Sans"/>
              <a:buNone/>
            </a:pPr>
            <a:r>
              <a:rPr b="1" i="0" lang="en-US" sz="1125" u="none" cap="none" strike="noStrike">
                <a:solidFill>
                  <a:srgbClr val="002C38"/>
                </a:solidFill>
                <a:latin typeface="Work Sans"/>
                <a:ea typeface="Work Sans"/>
                <a:cs typeface="Work Sans"/>
                <a:sym typeface="Work Sans"/>
              </a:rPr>
              <a:t>PROFESSIONAL</a:t>
            </a:r>
            <a:endParaRPr b="0" i="0" sz="1125" u="none" cap="none" strike="noStrike">
              <a:solidFill>
                <a:schemeClr val="dk1"/>
              </a:solidFill>
              <a:latin typeface="Calibri"/>
              <a:ea typeface="Calibri"/>
              <a:cs typeface="Calibri"/>
              <a:sym typeface="Calibri"/>
            </a:endParaRPr>
          </a:p>
        </p:txBody>
      </p:sp>
      <p:sp>
        <p:nvSpPr>
          <p:cNvPr id="328" name="Google Shape;328;p11"/>
          <p:cNvSpPr/>
          <p:nvPr/>
        </p:nvSpPr>
        <p:spPr>
          <a:xfrm>
            <a:off x="6708725" y="5989588"/>
            <a:ext cx="5357400" cy="3339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725"/>
              <a:buFont typeface="Work Sans"/>
              <a:buNone/>
            </a:pPr>
            <a:r>
              <a:rPr b="0" i="0" lang="en-US" sz="1725" u="none" cap="none" strike="noStrike">
                <a:solidFill>
                  <a:srgbClr val="002C38"/>
                </a:solidFill>
                <a:latin typeface="Work Sans"/>
                <a:ea typeface="Work Sans"/>
                <a:cs typeface="Work Sans"/>
                <a:sym typeface="Work Sans"/>
              </a:rPr>
              <a:t>Multi-spectral drone photogrammetry.</a:t>
            </a:r>
            <a:endParaRPr b="0" i="0" sz="1725" u="none" cap="none" strike="noStrike">
              <a:solidFill>
                <a:schemeClr val="dk1"/>
              </a:solidFill>
              <a:latin typeface="Calibri"/>
              <a:ea typeface="Calibri"/>
              <a:cs typeface="Calibri"/>
              <a:sym typeface="Calibri"/>
            </a:endParaRPr>
          </a:p>
        </p:txBody>
      </p:sp>
      <p:sp>
        <p:nvSpPr>
          <p:cNvPr id="329" name="Google Shape;329;p11"/>
          <p:cNvSpPr/>
          <p:nvPr/>
        </p:nvSpPr>
        <p:spPr>
          <a:xfrm>
            <a:off x="11988775" y="5394275"/>
            <a:ext cx="5346600" cy="140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1"/>
          <p:cNvSpPr/>
          <p:nvPr/>
        </p:nvSpPr>
        <p:spPr>
          <a:xfrm>
            <a:off x="12226900" y="5613350"/>
            <a:ext cx="1509000" cy="261900"/>
          </a:xfrm>
          <a:prstGeom prst="rect">
            <a:avLst/>
          </a:prstGeom>
          <a:solidFill>
            <a:srgbClr val="24D267">
              <a:alpha val="21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1"/>
          <p:cNvSpPr/>
          <p:nvPr/>
        </p:nvSpPr>
        <p:spPr>
          <a:xfrm>
            <a:off x="12331675" y="5660975"/>
            <a:ext cx="13755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1125"/>
              <a:buFont typeface="Work Sans"/>
              <a:buNone/>
            </a:pPr>
            <a:r>
              <a:rPr b="1" i="0" lang="en-US" sz="1125" u="none" cap="none" strike="noStrike">
                <a:solidFill>
                  <a:srgbClr val="002C38"/>
                </a:solidFill>
                <a:latin typeface="Work Sans"/>
                <a:ea typeface="Work Sans"/>
                <a:cs typeface="Work Sans"/>
                <a:sym typeface="Work Sans"/>
              </a:rPr>
              <a:t>PROFESSIONAL</a:t>
            </a:r>
            <a:endParaRPr b="0" i="0" sz="1125" u="none" cap="none" strike="noStrike">
              <a:solidFill>
                <a:schemeClr val="dk1"/>
              </a:solidFill>
              <a:latin typeface="Calibri"/>
              <a:ea typeface="Calibri"/>
              <a:cs typeface="Calibri"/>
              <a:sym typeface="Calibri"/>
            </a:endParaRPr>
          </a:p>
        </p:txBody>
      </p:sp>
      <p:sp>
        <p:nvSpPr>
          <p:cNvPr id="332" name="Google Shape;332;p11"/>
          <p:cNvSpPr/>
          <p:nvPr/>
        </p:nvSpPr>
        <p:spPr>
          <a:xfrm>
            <a:off x="12226900" y="5989588"/>
            <a:ext cx="5016600" cy="6294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725"/>
              <a:buFont typeface="Work Sans"/>
              <a:buNone/>
            </a:pPr>
            <a:r>
              <a:rPr b="0" i="0" lang="en-US" sz="1725" u="none" cap="none" strike="noStrike">
                <a:solidFill>
                  <a:srgbClr val="002C38"/>
                </a:solidFill>
                <a:latin typeface="Work Sans"/>
                <a:ea typeface="Work Sans"/>
                <a:cs typeface="Work Sans"/>
                <a:sym typeface="Work Sans"/>
              </a:rPr>
              <a:t>Faster, higher-quality photogrammetric processing.</a:t>
            </a:r>
            <a:endParaRPr b="0" i="0" sz="1725"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4F3"/>
        </a:solidFill>
      </p:bgPr>
    </p:bg>
    <p:spTree>
      <p:nvGrpSpPr>
        <p:cNvPr id="337" name="Shape 337"/>
        <p:cNvGrpSpPr/>
        <p:nvPr/>
      </p:nvGrpSpPr>
      <p:grpSpPr>
        <a:xfrm>
          <a:off x="0" y="0"/>
          <a:ext cx="0" cy="0"/>
          <a:chOff x="0" y="0"/>
          <a:chExt cx="0" cy="0"/>
        </a:xfrm>
      </p:grpSpPr>
      <p:pic>
        <p:nvPicPr>
          <p:cNvPr id="338" name="Google Shape;338;p12" title="Firefly_Single-color-terrain-model-closeup-on-horizon.-panoramic-white-mountains-and-hills.-s-705700.jpg"/>
          <p:cNvPicPr preferRelativeResize="0"/>
          <p:nvPr/>
        </p:nvPicPr>
        <p:blipFill rotWithShape="1">
          <a:blip r:embed="rId3">
            <a:alphaModFix/>
          </a:blip>
          <a:srcRect b="50" l="0" r="0" t="60"/>
          <a:stretch/>
        </p:blipFill>
        <p:spPr>
          <a:xfrm>
            <a:off x="0" y="0"/>
            <a:ext cx="18308326" cy="10287000"/>
          </a:xfrm>
          <a:prstGeom prst="rect">
            <a:avLst/>
          </a:prstGeom>
          <a:noFill/>
          <a:ln>
            <a:noFill/>
          </a:ln>
        </p:spPr>
      </p:pic>
      <p:sp>
        <p:nvSpPr>
          <p:cNvPr id="339" name="Google Shape;339;p12"/>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RELEASE VALUE OVER TIME</a:t>
            </a:r>
            <a:endParaRPr b="0" i="0" sz="1500" u="none" cap="none" strike="noStrike">
              <a:solidFill>
                <a:schemeClr val="dk1"/>
              </a:solidFill>
              <a:latin typeface="Calibri"/>
              <a:ea typeface="Calibri"/>
              <a:cs typeface="Calibri"/>
              <a:sym typeface="Calibri"/>
            </a:endParaRPr>
          </a:p>
        </p:txBody>
      </p:sp>
      <p:sp>
        <p:nvSpPr>
          <p:cNvPr id="340" name="Google Shape;340;p12"/>
          <p:cNvSpPr/>
          <p:nvPr/>
        </p:nvSpPr>
        <p:spPr>
          <a:xfrm>
            <a:off x="952500" y="111918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Continuous innovation: the 4× release cycle</a:t>
            </a:r>
            <a:endParaRPr b="0" i="0" sz="3900" u="none" cap="none" strike="noStrike">
              <a:solidFill>
                <a:schemeClr val="dk1"/>
              </a:solidFill>
              <a:latin typeface="Calibri"/>
              <a:ea typeface="Calibri"/>
              <a:cs typeface="Calibri"/>
              <a:sym typeface="Calibri"/>
            </a:endParaRPr>
          </a:p>
        </p:txBody>
      </p:sp>
      <p:sp>
        <p:nvSpPr>
          <p:cNvPr id="341" name="Google Shape;341;p12"/>
          <p:cNvSpPr/>
          <p:nvPr/>
        </p:nvSpPr>
        <p:spPr>
          <a:xfrm>
            <a:off x="952500" y="8609360"/>
            <a:ext cx="16383000" cy="995400"/>
          </a:xfrm>
          <a:prstGeom prst="rect">
            <a:avLst/>
          </a:prstGeom>
          <a:solidFill>
            <a:srgbClr val="EDEB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2"/>
          <p:cNvSpPr/>
          <p:nvPr/>
        </p:nvSpPr>
        <p:spPr>
          <a:xfrm>
            <a:off x="1238250" y="8837960"/>
            <a:ext cx="3774000" cy="3477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950"/>
              <a:buFont typeface="Funnel Sans"/>
              <a:buNone/>
            </a:pPr>
            <a:r>
              <a:rPr b="0" i="0" lang="en-US" sz="1950" u="none" cap="none" strike="noStrike">
                <a:solidFill>
                  <a:srgbClr val="5E6468"/>
                </a:solidFill>
                <a:latin typeface="Funnel Sans"/>
                <a:ea typeface="Funnel Sans"/>
                <a:cs typeface="Funnel Sans"/>
                <a:sym typeface="Funnel Sans"/>
              </a:rPr>
              <a:t>Legacy perpetual</a:t>
            </a:r>
            <a:endParaRPr b="0" i="0" sz="1950" u="none" cap="none" strike="noStrike">
              <a:solidFill>
                <a:schemeClr val="dk1"/>
              </a:solidFill>
              <a:latin typeface="Calibri"/>
              <a:ea typeface="Calibri"/>
              <a:cs typeface="Calibri"/>
              <a:sym typeface="Calibri"/>
            </a:endParaRPr>
          </a:p>
        </p:txBody>
      </p:sp>
      <p:sp>
        <p:nvSpPr>
          <p:cNvPr id="343" name="Google Shape;343;p12"/>
          <p:cNvSpPr/>
          <p:nvPr/>
        </p:nvSpPr>
        <p:spPr>
          <a:xfrm>
            <a:off x="1238250" y="9166572"/>
            <a:ext cx="3774000" cy="2478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8A8F92"/>
              </a:buClr>
              <a:buSzPts val="1425"/>
              <a:buFont typeface="Work Sans"/>
              <a:buNone/>
            </a:pPr>
            <a:r>
              <a:rPr b="0" i="0" lang="en-US" sz="1425" u="none" cap="none" strike="noStrike">
                <a:solidFill>
                  <a:srgbClr val="8A8F92"/>
                </a:solidFill>
                <a:latin typeface="Work Sans"/>
                <a:ea typeface="Work Sans"/>
                <a:cs typeface="Work Sans"/>
                <a:sym typeface="Work Sans"/>
              </a:rPr>
              <a:t>Decaying value · 1 major, 1 minor a year</a:t>
            </a:r>
            <a:endParaRPr b="0" i="0" sz="1425" u="none" cap="none" strike="noStrike">
              <a:solidFill>
                <a:schemeClr val="dk1"/>
              </a:solidFill>
              <a:latin typeface="Calibri"/>
              <a:ea typeface="Calibri"/>
              <a:cs typeface="Calibri"/>
              <a:sym typeface="Calibri"/>
            </a:endParaRPr>
          </a:p>
        </p:txBody>
      </p:sp>
      <p:sp>
        <p:nvSpPr>
          <p:cNvPr id="344" name="Google Shape;344;p12"/>
          <p:cNvSpPr/>
          <p:nvPr/>
        </p:nvSpPr>
        <p:spPr>
          <a:xfrm>
            <a:off x="4897636" y="9097516"/>
            <a:ext cx="3187200" cy="19200"/>
          </a:xfrm>
          <a:prstGeom prst="rect">
            <a:avLst/>
          </a:prstGeom>
          <a:solidFill>
            <a:srgbClr val="C4C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2"/>
          <p:cNvSpPr/>
          <p:nvPr/>
        </p:nvSpPr>
        <p:spPr>
          <a:xfrm>
            <a:off x="8084716" y="9040366"/>
            <a:ext cx="133500" cy="133500"/>
          </a:xfrm>
          <a:prstGeom prst="ellipse">
            <a:avLst/>
          </a:prstGeom>
          <a:solidFill>
            <a:srgbClr val="A9AB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2"/>
          <p:cNvSpPr/>
          <p:nvPr/>
        </p:nvSpPr>
        <p:spPr>
          <a:xfrm>
            <a:off x="8218066" y="9097516"/>
            <a:ext cx="3187200" cy="19200"/>
          </a:xfrm>
          <a:prstGeom prst="rect">
            <a:avLst/>
          </a:prstGeom>
          <a:solidFill>
            <a:srgbClr val="C4C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2"/>
          <p:cNvSpPr/>
          <p:nvPr/>
        </p:nvSpPr>
        <p:spPr>
          <a:xfrm>
            <a:off x="11405220" y="9040366"/>
            <a:ext cx="133500" cy="133500"/>
          </a:xfrm>
          <a:prstGeom prst="ellipse">
            <a:avLst/>
          </a:prstGeom>
          <a:solidFill>
            <a:srgbClr val="A9AB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2"/>
          <p:cNvSpPr/>
          <p:nvPr/>
        </p:nvSpPr>
        <p:spPr>
          <a:xfrm>
            <a:off x="11538570" y="9097516"/>
            <a:ext cx="3187200" cy="19200"/>
          </a:xfrm>
          <a:prstGeom prst="rect">
            <a:avLst/>
          </a:prstGeom>
          <a:solidFill>
            <a:srgbClr val="C4C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2"/>
          <p:cNvSpPr/>
          <p:nvPr/>
        </p:nvSpPr>
        <p:spPr>
          <a:xfrm>
            <a:off x="14954250" y="8862739"/>
            <a:ext cx="2171700" cy="5268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8A8F92"/>
              </a:buClr>
              <a:buSzPts val="1425"/>
              <a:buFont typeface="Work Sans"/>
              <a:buNone/>
            </a:pPr>
            <a:r>
              <a:rPr b="0" i="0" lang="en-US" sz="1425" u="none" cap="none" strike="noStrike">
                <a:solidFill>
                  <a:srgbClr val="8A8F92"/>
                </a:solidFill>
                <a:latin typeface="Work Sans"/>
                <a:ea typeface="Work Sans"/>
                <a:cs typeface="Work Sans"/>
                <a:sym typeface="Work Sans"/>
              </a:rPr>
              <a:t>Users on older versions miss capabilities.</a:t>
            </a:r>
            <a:endParaRPr b="0" i="0" sz="1425" u="none" cap="none" strike="noStrike">
              <a:solidFill>
                <a:schemeClr val="dk1"/>
              </a:solidFill>
              <a:latin typeface="Calibri"/>
              <a:ea typeface="Calibri"/>
              <a:cs typeface="Calibri"/>
              <a:sym typeface="Calibri"/>
            </a:endParaRPr>
          </a:p>
        </p:txBody>
      </p:sp>
      <p:sp>
        <p:nvSpPr>
          <p:cNvPr id="350" name="Google Shape;350;p12"/>
          <p:cNvSpPr/>
          <p:nvPr/>
        </p:nvSpPr>
        <p:spPr>
          <a:xfrm>
            <a:off x="952500" y="6094322"/>
            <a:ext cx="2400600" cy="3477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1950"/>
              <a:buFont typeface="Funnel Sans"/>
              <a:buNone/>
            </a:pPr>
            <a:r>
              <a:rPr b="0" i="0" lang="en-US" sz="1950" u="none" cap="none" strike="noStrike">
                <a:solidFill>
                  <a:srgbClr val="002C38"/>
                </a:solidFill>
                <a:latin typeface="Funnel Sans"/>
                <a:ea typeface="Funnel Sans"/>
                <a:cs typeface="Funnel Sans"/>
                <a:sym typeface="Funnel Sans"/>
              </a:rPr>
              <a:t>Subscription model</a:t>
            </a:r>
            <a:endParaRPr b="0" i="0" sz="1950" u="none" cap="none" strike="noStrike">
              <a:solidFill>
                <a:schemeClr val="dk1"/>
              </a:solidFill>
              <a:latin typeface="Calibri"/>
              <a:ea typeface="Calibri"/>
              <a:cs typeface="Calibri"/>
              <a:sym typeface="Calibri"/>
            </a:endParaRPr>
          </a:p>
        </p:txBody>
      </p:sp>
      <p:sp>
        <p:nvSpPr>
          <p:cNvPr id="351" name="Google Shape;351;p12"/>
          <p:cNvSpPr/>
          <p:nvPr/>
        </p:nvSpPr>
        <p:spPr>
          <a:xfrm>
            <a:off x="3287316" y="6146710"/>
            <a:ext cx="39237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B7A3E"/>
              </a:buClr>
              <a:buSzPts val="1500"/>
              <a:buFont typeface="Work Sans"/>
              <a:buNone/>
            </a:pPr>
            <a:r>
              <a:rPr b="1" i="0" lang="en-US" sz="1500" u="none" cap="none" strike="noStrike">
                <a:solidFill>
                  <a:srgbClr val="0B7A3E"/>
                </a:solidFill>
                <a:latin typeface="Work Sans"/>
                <a:ea typeface="Work Sans"/>
                <a:cs typeface="Work Sans"/>
                <a:sym typeface="Work Sans"/>
              </a:rPr>
              <a:t>Compounding value · 4 updates a year</a:t>
            </a:r>
            <a:endParaRPr b="0" i="0" sz="1500" u="none" cap="none" strike="noStrike">
              <a:solidFill>
                <a:schemeClr val="dk1"/>
              </a:solidFill>
              <a:latin typeface="Calibri"/>
              <a:ea typeface="Calibri"/>
              <a:cs typeface="Calibri"/>
              <a:sym typeface="Calibri"/>
            </a:endParaRPr>
          </a:p>
        </p:txBody>
      </p:sp>
      <p:sp>
        <p:nvSpPr>
          <p:cNvPr id="352" name="Google Shape;352;p12"/>
          <p:cNvSpPr/>
          <p:nvPr/>
        </p:nvSpPr>
        <p:spPr>
          <a:xfrm>
            <a:off x="952500" y="6632485"/>
            <a:ext cx="3952800" cy="1532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2"/>
          <p:cNvSpPr/>
          <p:nvPr/>
        </p:nvSpPr>
        <p:spPr>
          <a:xfrm>
            <a:off x="952500" y="8155443"/>
            <a:ext cx="3952800" cy="96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2"/>
          <p:cNvSpPr/>
          <p:nvPr/>
        </p:nvSpPr>
        <p:spPr>
          <a:xfrm>
            <a:off x="952500" y="6632485"/>
            <a:ext cx="3952800" cy="477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2"/>
          <p:cNvSpPr/>
          <p:nvPr/>
        </p:nvSpPr>
        <p:spPr>
          <a:xfrm>
            <a:off x="952500" y="6632485"/>
            <a:ext cx="9600" cy="15324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2"/>
          <p:cNvSpPr/>
          <p:nvPr/>
        </p:nvSpPr>
        <p:spPr>
          <a:xfrm>
            <a:off x="4895850" y="6632485"/>
            <a:ext cx="9600" cy="15324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2"/>
          <p:cNvSpPr/>
          <p:nvPr/>
        </p:nvSpPr>
        <p:spPr>
          <a:xfrm>
            <a:off x="1209675" y="6946810"/>
            <a:ext cx="1206900" cy="261900"/>
          </a:xfrm>
          <a:prstGeom prst="rect">
            <a:avLst/>
          </a:prstGeom>
          <a:solidFill>
            <a:srgbClr val="24D267">
              <a:alpha val="1803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2"/>
          <p:cNvSpPr/>
          <p:nvPr/>
        </p:nvSpPr>
        <p:spPr>
          <a:xfrm>
            <a:off x="1314450" y="6994435"/>
            <a:ext cx="10737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1125"/>
              <a:buFont typeface="Work Sans"/>
              <a:buNone/>
            </a:pPr>
            <a:r>
              <a:rPr b="1" i="0" lang="en-US" sz="1125" u="none" cap="none" strike="noStrike">
                <a:solidFill>
                  <a:srgbClr val="002C38"/>
                </a:solidFill>
                <a:latin typeface="Work Sans"/>
                <a:ea typeface="Work Sans"/>
                <a:cs typeface="Work Sans"/>
                <a:sym typeface="Work Sans"/>
              </a:rPr>
              <a:t>Q3 · MAJOR</a:t>
            </a:r>
            <a:endParaRPr b="0" i="0" sz="1125" u="none" cap="none" strike="noStrike">
              <a:solidFill>
                <a:schemeClr val="dk1"/>
              </a:solidFill>
              <a:latin typeface="Calibri"/>
              <a:ea typeface="Calibri"/>
              <a:cs typeface="Calibri"/>
              <a:sym typeface="Calibri"/>
            </a:endParaRPr>
          </a:p>
        </p:txBody>
      </p:sp>
      <p:sp>
        <p:nvSpPr>
          <p:cNvPr id="359" name="Google Shape;359;p12"/>
          <p:cNvSpPr/>
          <p:nvPr/>
        </p:nvSpPr>
        <p:spPr>
          <a:xfrm>
            <a:off x="1209675" y="7323047"/>
            <a:ext cx="3541800" cy="6039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Advanced tooling for surveyors and lidar processing.</a:t>
            </a:r>
            <a:endParaRPr b="0" i="0" sz="1650" u="none" cap="none" strike="noStrike">
              <a:solidFill>
                <a:schemeClr val="dk1"/>
              </a:solidFill>
              <a:latin typeface="Calibri"/>
              <a:ea typeface="Calibri"/>
              <a:cs typeface="Calibri"/>
              <a:sym typeface="Calibri"/>
            </a:endParaRPr>
          </a:p>
        </p:txBody>
      </p:sp>
      <p:sp>
        <p:nvSpPr>
          <p:cNvPr id="360" name="Google Shape;360;p12"/>
          <p:cNvSpPr/>
          <p:nvPr/>
        </p:nvSpPr>
        <p:spPr>
          <a:xfrm>
            <a:off x="5095875" y="6632485"/>
            <a:ext cx="3952800" cy="1532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2"/>
          <p:cNvSpPr/>
          <p:nvPr/>
        </p:nvSpPr>
        <p:spPr>
          <a:xfrm>
            <a:off x="5095875" y="8155443"/>
            <a:ext cx="3952800" cy="96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2"/>
          <p:cNvSpPr/>
          <p:nvPr/>
        </p:nvSpPr>
        <p:spPr>
          <a:xfrm>
            <a:off x="5095875" y="6632485"/>
            <a:ext cx="3952800" cy="47700"/>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2"/>
          <p:cNvSpPr/>
          <p:nvPr/>
        </p:nvSpPr>
        <p:spPr>
          <a:xfrm>
            <a:off x="5095875" y="6632485"/>
            <a:ext cx="9600" cy="15324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2"/>
          <p:cNvSpPr/>
          <p:nvPr/>
        </p:nvSpPr>
        <p:spPr>
          <a:xfrm>
            <a:off x="9039225" y="6632485"/>
            <a:ext cx="9600" cy="15324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2"/>
          <p:cNvSpPr/>
          <p:nvPr/>
        </p:nvSpPr>
        <p:spPr>
          <a:xfrm>
            <a:off x="5353050" y="6946810"/>
            <a:ext cx="1181400" cy="261900"/>
          </a:xfrm>
          <a:prstGeom prst="rect">
            <a:avLst/>
          </a:prstGeom>
          <a:solidFill>
            <a:srgbClr val="2B76B6">
              <a:alpha val="1215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2"/>
          <p:cNvSpPr/>
          <p:nvPr/>
        </p:nvSpPr>
        <p:spPr>
          <a:xfrm>
            <a:off x="5457825" y="6994435"/>
            <a:ext cx="10482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E4D8C"/>
              </a:buClr>
              <a:buSzPts val="1125"/>
              <a:buFont typeface="Work Sans"/>
              <a:buNone/>
            </a:pPr>
            <a:r>
              <a:rPr b="1" i="0" lang="en-US" sz="1125" u="none" cap="none" strike="noStrike">
                <a:solidFill>
                  <a:srgbClr val="0E4D8C"/>
                </a:solidFill>
                <a:latin typeface="Work Sans"/>
                <a:ea typeface="Work Sans"/>
                <a:cs typeface="Work Sans"/>
                <a:sym typeface="Work Sans"/>
              </a:rPr>
              <a:t>Q4 · MINOR</a:t>
            </a:r>
            <a:endParaRPr b="0" i="0" sz="1125" u="none" cap="none" strike="noStrike">
              <a:solidFill>
                <a:schemeClr val="dk1"/>
              </a:solidFill>
              <a:latin typeface="Calibri"/>
              <a:ea typeface="Calibri"/>
              <a:cs typeface="Calibri"/>
              <a:sym typeface="Calibri"/>
            </a:endParaRPr>
          </a:p>
        </p:txBody>
      </p:sp>
      <p:sp>
        <p:nvSpPr>
          <p:cNvPr id="367" name="Google Shape;367;p12"/>
          <p:cNvSpPr/>
          <p:nvPr/>
        </p:nvSpPr>
        <p:spPr>
          <a:xfrm>
            <a:off x="5353050" y="7323047"/>
            <a:ext cx="3541800" cy="6039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In-office processing season polish and stability.</a:t>
            </a:r>
            <a:endParaRPr b="0" i="0" sz="1650" u="none" cap="none" strike="noStrike">
              <a:solidFill>
                <a:schemeClr val="dk1"/>
              </a:solidFill>
              <a:latin typeface="Calibri"/>
              <a:ea typeface="Calibri"/>
              <a:cs typeface="Calibri"/>
              <a:sym typeface="Calibri"/>
            </a:endParaRPr>
          </a:p>
        </p:txBody>
      </p:sp>
      <p:sp>
        <p:nvSpPr>
          <p:cNvPr id="368" name="Google Shape;368;p12"/>
          <p:cNvSpPr/>
          <p:nvPr/>
        </p:nvSpPr>
        <p:spPr>
          <a:xfrm>
            <a:off x="9239250" y="6632485"/>
            <a:ext cx="3952800" cy="1532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2"/>
          <p:cNvSpPr/>
          <p:nvPr/>
        </p:nvSpPr>
        <p:spPr>
          <a:xfrm>
            <a:off x="9239250" y="8155443"/>
            <a:ext cx="3952800" cy="96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2"/>
          <p:cNvSpPr/>
          <p:nvPr/>
        </p:nvSpPr>
        <p:spPr>
          <a:xfrm>
            <a:off x="9239250" y="6632485"/>
            <a:ext cx="3952800" cy="477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2"/>
          <p:cNvSpPr/>
          <p:nvPr/>
        </p:nvSpPr>
        <p:spPr>
          <a:xfrm>
            <a:off x="9239250" y="6632485"/>
            <a:ext cx="9600" cy="15324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2"/>
          <p:cNvSpPr/>
          <p:nvPr/>
        </p:nvSpPr>
        <p:spPr>
          <a:xfrm>
            <a:off x="13182600" y="6632485"/>
            <a:ext cx="9600" cy="15324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2"/>
          <p:cNvSpPr/>
          <p:nvPr/>
        </p:nvSpPr>
        <p:spPr>
          <a:xfrm>
            <a:off x="9496425" y="6946810"/>
            <a:ext cx="1182000" cy="261900"/>
          </a:xfrm>
          <a:prstGeom prst="rect">
            <a:avLst/>
          </a:prstGeom>
          <a:solidFill>
            <a:srgbClr val="24D267">
              <a:alpha val="1803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2"/>
          <p:cNvSpPr/>
          <p:nvPr/>
        </p:nvSpPr>
        <p:spPr>
          <a:xfrm>
            <a:off x="9601200" y="6994435"/>
            <a:ext cx="10488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1125"/>
              <a:buFont typeface="Work Sans"/>
              <a:buNone/>
            </a:pPr>
            <a:r>
              <a:rPr b="1" i="0" lang="en-US" sz="1125" u="none" cap="none" strike="noStrike">
                <a:solidFill>
                  <a:srgbClr val="002C38"/>
                </a:solidFill>
                <a:latin typeface="Work Sans"/>
                <a:ea typeface="Work Sans"/>
                <a:cs typeface="Work Sans"/>
                <a:sym typeface="Work Sans"/>
              </a:rPr>
              <a:t>Q1 · MAJOR</a:t>
            </a:r>
            <a:endParaRPr b="0" i="0" sz="1125" u="none" cap="none" strike="noStrike">
              <a:solidFill>
                <a:schemeClr val="dk1"/>
              </a:solidFill>
              <a:latin typeface="Calibri"/>
              <a:ea typeface="Calibri"/>
              <a:cs typeface="Calibri"/>
              <a:sym typeface="Calibri"/>
            </a:endParaRPr>
          </a:p>
        </p:txBody>
      </p:sp>
      <p:sp>
        <p:nvSpPr>
          <p:cNvPr id="375" name="Google Shape;375;p12"/>
          <p:cNvSpPr/>
          <p:nvPr/>
        </p:nvSpPr>
        <p:spPr>
          <a:xfrm>
            <a:off x="9496425" y="7323047"/>
            <a:ext cx="3541800" cy="6039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lang="en-US" sz="1650">
                <a:solidFill>
                  <a:srgbClr val="002C38"/>
                </a:solidFill>
                <a:latin typeface="Work Sans"/>
                <a:ea typeface="Work Sans"/>
                <a:cs typeface="Work Sans"/>
                <a:sym typeface="Work Sans"/>
              </a:rPr>
              <a:t>F</a:t>
            </a:r>
            <a:r>
              <a:rPr b="0" i="0" lang="en-US" sz="1650" u="none" cap="none" strike="noStrike">
                <a:solidFill>
                  <a:srgbClr val="002C38"/>
                </a:solidFill>
                <a:latin typeface="Work Sans"/>
                <a:ea typeface="Work Sans"/>
                <a:cs typeface="Work Sans"/>
                <a:sym typeface="Work Sans"/>
              </a:rPr>
              <a:t>ield season preparation.</a:t>
            </a:r>
            <a:endParaRPr b="0" i="0" sz="1650" u="none" cap="none" strike="noStrike">
              <a:solidFill>
                <a:schemeClr val="dk1"/>
              </a:solidFill>
              <a:latin typeface="Calibri"/>
              <a:ea typeface="Calibri"/>
              <a:cs typeface="Calibri"/>
              <a:sym typeface="Calibri"/>
            </a:endParaRPr>
          </a:p>
        </p:txBody>
      </p:sp>
      <p:sp>
        <p:nvSpPr>
          <p:cNvPr id="376" name="Google Shape;376;p12"/>
          <p:cNvSpPr/>
          <p:nvPr/>
        </p:nvSpPr>
        <p:spPr>
          <a:xfrm>
            <a:off x="13382625" y="6632485"/>
            <a:ext cx="3952800" cy="1532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2"/>
          <p:cNvSpPr/>
          <p:nvPr/>
        </p:nvSpPr>
        <p:spPr>
          <a:xfrm>
            <a:off x="13382625" y="8155443"/>
            <a:ext cx="3952800" cy="96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2"/>
          <p:cNvSpPr/>
          <p:nvPr/>
        </p:nvSpPr>
        <p:spPr>
          <a:xfrm>
            <a:off x="13382625" y="6632485"/>
            <a:ext cx="3952800" cy="47700"/>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2"/>
          <p:cNvSpPr/>
          <p:nvPr/>
        </p:nvSpPr>
        <p:spPr>
          <a:xfrm>
            <a:off x="13382625" y="6632485"/>
            <a:ext cx="9600" cy="15324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2"/>
          <p:cNvSpPr/>
          <p:nvPr/>
        </p:nvSpPr>
        <p:spPr>
          <a:xfrm>
            <a:off x="17325975" y="6632485"/>
            <a:ext cx="9600" cy="15324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2"/>
          <p:cNvSpPr/>
          <p:nvPr/>
        </p:nvSpPr>
        <p:spPr>
          <a:xfrm>
            <a:off x="13639800" y="6946810"/>
            <a:ext cx="1175400" cy="261900"/>
          </a:xfrm>
          <a:prstGeom prst="rect">
            <a:avLst/>
          </a:prstGeom>
          <a:solidFill>
            <a:srgbClr val="2B76B6">
              <a:alpha val="1215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2"/>
          <p:cNvSpPr/>
          <p:nvPr/>
        </p:nvSpPr>
        <p:spPr>
          <a:xfrm>
            <a:off x="13744575" y="6994435"/>
            <a:ext cx="10422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E4D8C"/>
              </a:buClr>
              <a:buSzPts val="1125"/>
              <a:buFont typeface="Work Sans"/>
              <a:buNone/>
            </a:pPr>
            <a:r>
              <a:rPr b="1" i="0" lang="en-US" sz="1125" u="none" cap="none" strike="noStrike">
                <a:solidFill>
                  <a:srgbClr val="0E4D8C"/>
                </a:solidFill>
                <a:latin typeface="Work Sans"/>
                <a:ea typeface="Work Sans"/>
                <a:cs typeface="Work Sans"/>
                <a:sym typeface="Work Sans"/>
              </a:rPr>
              <a:t>Q2 · MINOR</a:t>
            </a:r>
            <a:endParaRPr b="0" i="0" sz="1125" u="none" cap="none" strike="noStrike">
              <a:solidFill>
                <a:schemeClr val="dk1"/>
              </a:solidFill>
              <a:latin typeface="Calibri"/>
              <a:ea typeface="Calibri"/>
              <a:cs typeface="Calibri"/>
              <a:sym typeface="Calibri"/>
            </a:endParaRPr>
          </a:p>
        </p:txBody>
      </p:sp>
      <p:sp>
        <p:nvSpPr>
          <p:cNvPr id="383" name="Google Shape;383;p12"/>
          <p:cNvSpPr/>
          <p:nvPr/>
        </p:nvSpPr>
        <p:spPr>
          <a:xfrm>
            <a:off x="13639800" y="7323047"/>
            <a:ext cx="3782400" cy="321000"/>
          </a:xfrm>
          <a:prstGeom prst="rect">
            <a:avLst/>
          </a:prstGeom>
          <a:noFill/>
          <a:ln>
            <a:noFill/>
          </a:ln>
        </p:spPr>
        <p:txBody>
          <a:bodyPr anchorCtr="0" anchor="t" bIns="25400" lIns="25400" spcFirstLastPara="1" rIns="25400" wrap="square" tIns="25400">
            <a:noAutofit/>
          </a:bodyPr>
          <a:lstStyle/>
          <a:p>
            <a:pPr indent="0" lvl="0" marL="0" marR="0" rtl="0" algn="l">
              <a:lnSpc>
                <a:spcPct val="135000"/>
              </a:lnSpc>
              <a:spcBef>
                <a:spcPts val="0"/>
              </a:spcBef>
              <a:spcAft>
                <a:spcPts val="0"/>
              </a:spcAft>
              <a:buClr>
                <a:srgbClr val="002C38"/>
              </a:buClr>
              <a:buSzPts val="1650"/>
              <a:buFont typeface="Work Sans"/>
              <a:buNone/>
            </a:pPr>
            <a:r>
              <a:rPr b="0" i="0" lang="en-US" sz="1650" u="none" cap="none" strike="noStrike">
                <a:solidFill>
                  <a:srgbClr val="002C38"/>
                </a:solidFill>
                <a:latin typeface="Work Sans"/>
                <a:ea typeface="Work Sans"/>
                <a:cs typeface="Work Sans"/>
                <a:sym typeface="Work Sans"/>
              </a:rPr>
              <a:t>Field workflow improvements.</a:t>
            </a:r>
            <a:endParaRPr b="0" i="0" sz="165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2C38"/>
        </a:solidFill>
      </p:bgPr>
    </p:bg>
    <p:spTree>
      <p:nvGrpSpPr>
        <p:cNvPr id="388" name="Shape 388"/>
        <p:cNvGrpSpPr/>
        <p:nvPr/>
      </p:nvGrpSpPr>
      <p:grpSpPr>
        <a:xfrm>
          <a:off x="0" y="0"/>
          <a:ext cx="0" cy="0"/>
          <a:chOff x="0" y="0"/>
          <a:chExt cx="0" cy="0"/>
        </a:xfrm>
      </p:grpSpPr>
      <p:pic>
        <p:nvPicPr>
          <p:cNvPr descr="preencoded.png" id="389" name="Google Shape;389;p13"/>
          <p:cNvPicPr preferRelativeResize="0"/>
          <p:nvPr/>
        </p:nvPicPr>
        <p:blipFill rotWithShape="1">
          <a:blip r:embed="rId3">
            <a:alphaModFix/>
          </a:blip>
          <a:srcRect b="0" l="0" r="0" t="0"/>
          <a:stretch/>
        </p:blipFill>
        <p:spPr>
          <a:xfrm>
            <a:off x="990600" y="838200"/>
            <a:ext cx="2190750" cy="438150"/>
          </a:xfrm>
          <a:prstGeom prst="rect">
            <a:avLst/>
          </a:prstGeom>
          <a:noFill/>
          <a:ln>
            <a:noFill/>
          </a:ln>
        </p:spPr>
      </p:pic>
      <p:sp>
        <p:nvSpPr>
          <p:cNvPr id="390" name="Google Shape;390;p13"/>
          <p:cNvSpPr/>
          <p:nvPr/>
        </p:nvSpPr>
        <p:spPr>
          <a:xfrm>
            <a:off x="990600" y="4027215"/>
            <a:ext cx="17937480" cy="28575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650"/>
              <a:buFont typeface="Work Sans"/>
              <a:buNone/>
            </a:pPr>
            <a:r>
              <a:rPr b="1" i="0" lang="en-US" sz="1650" u="none" cap="none" strike="noStrike">
                <a:solidFill>
                  <a:srgbClr val="24D267"/>
                </a:solidFill>
                <a:latin typeface="Work Sans"/>
                <a:ea typeface="Work Sans"/>
                <a:cs typeface="Work Sans"/>
                <a:sym typeface="Work Sans"/>
              </a:rPr>
              <a:t>02 — YOUR TRANSITION, RIGHT-SIZED</a:t>
            </a:r>
            <a:endParaRPr b="0" i="0" sz="1650" u="none" cap="none" strike="noStrike">
              <a:solidFill>
                <a:schemeClr val="dk1"/>
              </a:solidFill>
              <a:latin typeface="Calibri"/>
              <a:ea typeface="Calibri"/>
              <a:cs typeface="Calibri"/>
              <a:sym typeface="Calibri"/>
            </a:endParaRPr>
          </a:p>
        </p:txBody>
      </p:sp>
      <p:sp>
        <p:nvSpPr>
          <p:cNvPr id="391" name="Google Shape;391;p13"/>
          <p:cNvSpPr/>
          <p:nvPr/>
        </p:nvSpPr>
        <p:spPr>
          <a:xfrm>
            <a:off x="990600" y="4522515"/>
            <a:ext cx="12753975" cy="1590675"/>
          </a:xfrm>
          <a:prstGeom prst="rect">
            <a:avLst/>
          </a:prstGeom>
          <a:noFill/>
          <a:ln>
            <a:noFill/>
          </a:ln>
        </p:spPr>
        <p:txBody>
          <a:bodyPr anchorCtr="0" anchor="t" bIns="25400" lIns="25400" spcFirstLastPara="1" rIns="25400" wrap="square" tIns="25400">
            <a:noAutofit/>
          </a:bodyPr>
          <a:lstStyle/>
          <a:p>
            <a:pPr indent="0" lvl="0" marL="0" marR="0" rtl="0" algn="l">
              <a:lnSpc>
                <a:spcPct val="100000"/>
              </a:lnSpc>
              <a:spcBef>
                <a:spcPts val="0"/>
              </a:spcBef>
              <a:spcAft>
                <a:spcPts val="0"/>
              </a:spcAft>
              <a:buClr>
                <a:srgbClr val="FFFFFF"/>
              </a:buClr>
              <a:buSzPts val="6000"/>
              <a:buFont typeface="Funnel Sans"/>
              <a:buNone/>
            </a:pPr>
            <a:r>
              <a:rPr b="0" i="0" lang="en-US" sz="6000" u="none" cap="none" strike="noStrike">
                <a:solidFill>
                  <a:srgbClr val="FFFFFF"/>
                </a:solidFill>
                <a:latin typeface="Funnel Sans"/>
                <a:ea typeface="Funnel Sans"/>
                <a:cs typeface="Funnel Sans"/>
                <a:sym typeface="Funnel Sans"/>
              </a:rPr>
              <a:t>A recommendation and cost view for </a:t>
            </a:r>
            <a:r>
              <a:rPr lang="en-US" sz="6000">
                <a:solidFill>
                  <a:srgbClr val="24D267"/>
                </a:solidFill>
                <a:latin typeface="Funnel Sans"/>
                <a:ea typeface="Funnel Sans"/>
                <a:cs typeface="Funnel Sans"/>
                <a:sym typeface="Funnel Sans"/>
              </a:rPr>
              <a:t>&lt;</a:t>
            </a:r>
            <a:r>
              <a:rPr b="0" i="0" lang="en-US" sz="6000" u="none" cap="none" strike="noStrike">
                <a:solidFill>
                  <a:srgbClr val="24D267"/>
                </a:solidFill>
                <a:latin typeface="Funnel Sans"/>
                <a:ea typeface="Funnel Sans"/>
                <a:cs typeface="Funnel Sans"/>
                <a:sym typeface="Funnel Sans"/>
              </a:rPr>
              <a:t> Account </a:t>
            </a:r>
            <a:r>
              <a:rPr lang="en-US" sz="6000">
                <a:solidFill>
                  <a:srgbClr val="24D267"/>
                </a:solidFill>
                <a:latin typeface="Funnel Sans"/>
                <a:ea typeface="Funnel Sans"/>
                <a:cs typeface="Funnel Sans"/>
                <a:sym typeface="Funnel Sans"/>
              </a:rPr>
              <a:t>&gt;</a:t>
            </a:r>
            <a:endParaRPr b="0" i="0" sz="6000" u="none" cap="none" strike="noStrike">
              <a:solidFill>
                <a:schemeClr val="dk1"/>
              </a:solidFill>
              <a:latin typeface="Calibri"/>
              <a:ea typeface="Calibri"/>
              <a:cs typeface="Calibri"/>
              <a:sym typeface="Calibri"/>
            </a:endParaRPr>
          </a:p>
        </p:txBody>
      </p:sp>
      <p:sp>
        <p:nvSpPr>
          <p:cNvPr id="392" name="Google Shape;392;p13"/>
          <p:cNvSpPr/>
          <p:nvPr/>
        </p:nvSpPr>
        <p:spPr>
          <a:xfrm>
            <a:off x="990600" y="6817015"/>
            <a:ext cx="10477500" cy="3849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F2E1CC"/>
              </a:buClr>
              <a:buSzPts val="1950"/>
              <a:buFont typeface="Work Sans"/>
              <a:buNone/>
            </a:pPr>
            <a:r>
              <a:rPr b="0" i="0" lang="en-US" sz="1950" u="none" cap="none" strike="noStrike">
                <a:solidFill>
                  <a:srgbClr val="F2E1CC"/>
                </a:solidFill>
                <a:latin typeface="Work Sans"/>
                <a:ea typeface="Work Sans"/>
                <a:cs typeface="Work Sans"/>
                <a:sym typeface="Work Sans"/>
              </a:rPr>
              <a:t>Starting figures to validate together with your active-user review.</a:t>
            </a:r>
            <a:endParaRPr b="0" i="0" sz="1950" u="none" cap="none" strike="noStrike">
              <a:solidFill>
                <a:schemeClr val="dk1"/>
              </a:solidFill>
              <a:latin typeface="Calibri"/>
              <a:ea typeface="Calibri"/>
              <a:cs typeface="Calibri"/>
              <a:sym typeface="Calibri"/>
            </a:endParaRPr>
          </a:p>
        </p:txBody>
      </p:sp>
      <p:sp>
        <p:nvSpPr>
          <p:cNvPr id="393" name="Google Shape;393;p13"/>
          <p:cNvSpPr/>
          <p:nvPr/>
        </p:nvSpPr>
        <p:spPr>
          <a:xfrm>
            <a:off x="990600" y="9420225"/>
            <a:ext cx="16306800" cy="28575"/>
          </a:xfrm>
          <a:prstGeom prst="rect">
            <a:avLst/>
          </a:prstGeom>
          <a:solidFill>
            <a:srgbClr val="FFFFFF">
              <a:alpha val="1607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4F3"/>
        </a:solidFill>
      </p:bgPr>
    </p:bg>
    <p:spTree>
      <p:nvGrpSpPr>
        <p:cNvPr id="398" name="Shape 398"/>
        <p:cNvGrpSpPr/>
        <p:nvPr/>
      </p:nvGrpSpPr>
      <p:grpSpPr>
        <a:xfrm>
          <a:off x="0" y="0"/>
          <a:ext cx="0" cy="0"/>
          <a:chOff x="0" y="0"/>
          <a:chExt cx="0" cy="0"/>
        </a:xfrm>
      </p:grpSpPr>
      <p:sp>
        <p:nvSpPr>
          <p:cNvPr id="399" name="Google Shape;399;p14"/>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INITIAL TRANSITION RECOMMENDATION · PENDING USER AUDIT</a:t>
            </a:r>
            <a:endParaRPr b="0" i="0" sz="1500" u="none" cap="none" strike="noStrike">
              <a:solidFill>
                <a:schemeClr val="dk1"/>
              </a:solidFill>
              <a:latin typeface="Calibri"/>
              <a:ea typeface="Calibri"/>
              <a:cs typeface="Calibri"/>
              <a:sym typeface="Calibri"/>
            </a:endParaRPr>
          </a:p>
        </p:txBody>
      </p:sp>
      <p:sp>
        <p:nvSpPr>
          <p:cNvPr id="400" name="Google Shape;400;p14"/>
          <p:cNvSpPr/>
          <p:nvPr/>
        </p:nvSpPr>
        <p:spPr>
          <a:xfrm>
            <a:off x="952500" y="1119188"/>
            <a:ext cx="18021300" cy="571872"/>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A mixed-tier deployment for </a:t>
            </a:r>
            <a:r>
              <a:rPr lang="en-US" sz="3900">
                <a:solidFill>
                  <a:srgbClr val="0E4D8C"/>
                </a:solidFill>
                <a:highlight>
                  <a:srgbClr val="EAF1F8"/>
                </a:highlight>
                <a:latin typeface="Funnel Sans"/>
                <a:ea typeface="Funnel Sans"/>
                <a:cs typeface="Funnel Sans"/>
                <a:sym typeface="Funnel Sans"/>
              </a:rPr>
              <a:t>&lt;</a:t>
            </a:r>
            <a:r>
              <a:rPr b="0" i="0" lang="en-US" sz="3900" u="none" cap="none" strike="noStrike">
                <a:solidFill>
                  <a:srgbClr val="0E4D8C"/>
                </a:solidFill>
                <a:highlight>
                  <a:srgbClr val="EAF1F8"/>
                </a:highlight>
                <a:latin typeface="Funnel Sans"/>
                <a:ea typeface="Funnel Sans"/>
                <a:cs typeface="Funnel Sans"/>
                <a:sym typeface="Funnel Sans"/>
              </a:rPr>
              <a:t> Account </a:t>
            </a:r>
            <a:r>
              <a:rPr lang="en-US" sz="3900">
                <a:solidFill>
                  <a:srgbClr val="0E4D8C"/>
                </a:solidFill>
                <a:highlight>
                  <a:srgbClr val="EAF1F8"/>
                </a:highlight>
                <a:latin typeface="Funnel Sans"/>
                <a:ea typeface="Funnel Sans"/>
                <a:cs typeface="Funnel Sans"/>
                <a:sym typeface="Funnel Sans"/>
              </a:rPr>
              <a:t>&gt;</a:t>
            </a:r>
            <a:endParaRPr b="0" i="0" sz="3900" u="none" cap="none" strike="noStrike">
              <a:solidFill>
                <a:schemeClr val="dk1"/>
              </a:solidFill>
              <a:latin typeface="Calibri"/>
              <a:ea typeface="Calibri"/>
              <a:cs typeface="Calibri"/>
              <a:sym typeface="Calibri"/>
            </a:endParaRPr>
          </a:p>
        </p:txBody>
      </p:sp>
      <p:sp>
        <p:nvSpPr>
          <p:cNvPr id="401" name="Google Shape;401;p14"/>
          <p:cNvSpPr/>
          <p:nvPr/>
        </p:nvSpPr>
        <p:spPr>
          <a:xfrm>
            <a:off x="952500" y="3157686"/>
            <a:ext cx="39582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CURRENT — ACTIVE USERS TODAY</a:t>
            </a:r>
            <a:endParaRPr b="0" i="0" sz="1350" u="none" cap="none" strike="noStrike">
              <a:solidFill>
                <a:schemeClr val="dk1"/>
              </a:solidFill>
              <a:latin typeface="Calibri"/>
              <a:ea typeface="Calibri"/>
              <a:cs typeface="Calibri"/>
              <a:sym typeface="Calibri"/>
            </a:endParaRPr>
          </a:p>
        </p:txBody>
      </p:sp>
      <p:sp>
        <p:nvSpPr>
          <p:cNvPr id="402" name="Google Shape;402;p14"/>
          <p:cNvSpPr/>
          <p:nvPr/>
        </p:nvSpPr>
        <p:spPr>
          <a:xfrm>
            <a:off x="952500" y="3510111"/>
            <a:ext cx="8086800" cy="9477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4"/>
          <p:cNvSpPr/>
          <p:nvPr/>
        </p:nvSpPr>
        <p:spPr>
          <a:xfrm>
            <a:off x="1247775" y="3805386"/>
            <a:ext cx="1251300" cy="395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2250"/>
              <a:buFont typeface="Funnel Sans"/>
              <a:buNone/>
            </a:pPr>
            <a:r>
              <a:rPr b="0" i="0" lang="en-US" sz="2250" u="none" cap="none" strike="noStrike">
                <a:solidFill>
                  <a:srgbClr val="5E6468"/>
                </a:solidFill>
                <a:latin typeface="Funnel Sans"/>
                <a:ea typeface="Funnel Sans"/>
                <a:cs typeface="Funnel Sans"/>
                <a:sym typeface="Funnel Sans"/>
              </a:rPr>
              <a:t>Standard</a:t>
            </a:r>
            <a:endParaRPr b="0" i="0" sz="2250" u="none" cap="none" strike="noStrike">
              <a:solidFill>
                <a:schemeClr val="dk1"/>
              </a:solidFill>
              <a:latin typeface="Calibri"/>
              <a:ea typeface="Calibri"/>
              <a:cs typeface="Calibri"/>
              <a:sym typeface="Calibri"/>
            </a:endParaRPr>
          </a:p>
        </p:txBody>
      </p:sp>
      <p:sp>
        <p:nvSpPr>
          <p:cNvPr id="404" name="Google Shape;404;p14"/>
          <p:cNvSpPr/>
          <p:nvPr/>
        </p:nvSpPr>
        <p:spPr>
          <a:xfrm>
            <a:off x="7214443" y="3767286"/>
            <a:ext cx="933600" cy="433500"/>
          </a:xfrm>
          <a:prstGeom prst="rect">
            <a:avLst/>
          </a:prstGeom>
          <a:solidFill>
            <a:srgbClr val="5E6468">
              <a:alpha val="705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4"/>
          <p:cNvSpPr/>
          <p:nvPr/>
        </p:nvSpPr>
        <p:spPr>
          <a:xfrm>
            <a:off x="7214443" y="4172099"/>
            <a:ext cx="933600" cy="28500"/>
          </a:xfrm>
          <a:prstGeom prst="rect">
            <a:avLst/>
          </a:prstGeom>
          <a:solidFill>
            <a:srgbClr val="C4C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4"/>
          <p:cNvSpPr/>
          <p:nvPr/>
        </p:nvSpPr>
        <p:spPr>
          <a:xfrm>
            <a:off x="7301121" y="3767286"/>
            <a:ext cx="760200" cy="4428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8A8F92"/>
              </a:buClr>
              <a:buSzPts val="2550"/>
              <a:buFont typeface="Funnel Sans"/>
              <a:buNone/>
            </a:pPr>
            <a:r>
              <a:rPr b="0" i="0" lang="en-US" sz="2550" u="none" cap="none" strike="noStrike">
                <a:solidFill>
                  <a:srgbClr val="8A8F92"/>
                </a:solidFill>
                <a:latin typeface="Funnel Sans"/>
                <a:ea typeface="Funnel Sans"/>
                <a:cs typeface="Funnel Sans"/>
                <a:sym typeface="Funnel Sans"/>
              </a:rPr>
              <a:t>‹ ›</a:t>
            </a:r>
            <a:endParaRPr b="0" i="0" sz="2550" u="none" cap="none" strike="noStrike">
              <a:solidFill>
                <a:schemeClr val="dk1"/>
              </a:solidFill>
              <a:latin typeface="Calibri"/>
              <a:ea typeface="Calibri"/>
              <a:cs typeface="Calibri"/>
              <a:sym typeface="Calibri"/>
            </a:endParaRPr>
          </a:p>
        </p:txBody>
      </p:sp>
      <p:sp>
        <p:nvSpPr>
          <p:cNvPr id="407" name="Google Shape;407;p14"/>
          <p:cNvSpPr/>
          <p:nvPr/>
        </p:nvSpPr>
        <p:spPr>
          <a:xfrm>
            <a:off x="8199909" y="3895874"/>
            <a:ext cx="620100" cy="285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650"/>
              <a:buFont typeface="Work Sans"/>
              <a:buNone/>
            </a:pPr>
            <a:r>
              <a:rPr b="0" i="0" lang="en-US" sz="1650" u="none" cap="none" strike="noStrike">
                <a:solidFill>
                  <a:srgbClr val="5E6468"/>
                </a:solidFill>
                <a:latin typeface="Work Sans"/>
                <a:ea typeface="Work Sans"/>
                <a:cs typeface="Work Sans"/>
                <a:sym typeface="Work Sans"/>
              </a:rPr>
              <a:t>seats</a:t>
            </a:r>
            <a:endParaRPr b="0" i="0" sz="1650" u="none" cap="none" strike="noStrike">
              <a:solidFill>
                <a:schemeClr val="dk1"/>
              </a:solidFill>
              <a:latin typeface="Calibri"/>
              <a:ea typeface="Calibri"/>
              <a:cs typeface="Calibri"/>
              <a:sym typeface="Calibri"/>
            </a:endParaRPr>
          </a:p>
        </p:txBody>
      </p:sp>
      <p:sp>
        <p:nvSpPr>
          <p:cNvPr id="408" name="Google Shape;408;p14"/>
          <p:cNvSpPr/>
          <p:nvPr/>
        </p:nvSpPr>
        <p:spPr>
          <a:xfrm>
            <a:off x="9248775" y="3510111"/>
            <a:ext cx="8086800" cy="9477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4"/>
          <p:cNvSpPr/>
          <p:nvPr/>
        </p:nvSpPr>
        <p:spPr>
          <a:xfrm>
            <a:off x="9544050" y="3805386"/>
            <a:ext cx="518700" cy="395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2250"/>
              <a:buFont typeface="Funnel Sans"/>
              <a:buNone/>
            </a:pPr>
            <a:r>
              <a:rPr b="0" i="0" lang="en-US" sz="2250" u="none" cap="none" strike="noStrike">
                <a:solidFill>
                  <a:srgbClr val="5E6468"/>
                </a:solidFill>
                <a:latin typeface="Funnel Sans"/>
                <a:ea typeface="Funnel Sans"/>
                <a:cs typeface="Funnel Sans"/>
                <a:sym typeface="Funnel Sans"/>
              </a:rPr>
              <a:t>Pro</a:t>
            </a:r>
            <a:endParaRPr b="0" i="0" sz="2250" u="none" cap="none" strike="noStrike">
              <a:solidFill>
                <a:schemeClr val="dk1"/>
              </a:solidFill>
              <a:latin typeface="Calibri"/>
              <a:ea typeface="Calibri"/>
              <a:cs typeface="Calibri"/>
              <a:sym typeface="Calibri"/>
            </a:endParaRPr>
          </a:p>
        </p:txBody>
      </p:sp>
      <p:sp>
        <p:nvSpPr>
          <p:cNvPr id="410" name="Google Shape;410;p14"/>
          <p:cNvSpPr/>
          <p:nvPr/>
        </p:nvSpPr>
        <p:spPr>
          <a:xfrm>
            <a:off x="15510718" y="3767286"/>
            <a:ext cx="933600" cy="433500"/>
          </a:xfrm>
          <a:prstGeom prst="rect">
            <a:avLst/>
          </a:prstGeom>
          <a:solidFill>
            <a:srgbClr val="5E6468">
              <a:alpha val="705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4"/>
          <p:cNvSpPr/>
          <p:nvPr/>
        </p:nvSpPr>
        <p:spPr>
          <a:xfrm>
            <a:off x="15510718" y="4172099"/>
            <a:ext cx="933600" cy="28500"/>
          </a:xfrm>
          <a:prstGeom prst="rect">
            <a:avLst/>
          </a:prstGeom>
          <a:solidFill>
            <a:srgbClr val="C4C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4"/>
          <p:cNvSpPr/>
          <p:nvPr/>
        </p:nvSpPr>
        <p:spPr>
          <a:xfrm>
            <a:off x="15597396" y="3767286"/>
            <a:ext cx="760200" cy="4428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8A8F92"/>
              </a:buClr>
              <a:buSzPts val="2550"/>
              <a:buFont typeface="Funnel Sans"/>
              <a:buNone/>
            </a:pPr>
            <a:r>
              <a:rPr b="0" i="0" lang="en-US" sz="2550" u="none" cap="none" strike="noStrike">
                <a:solidFill>
                  <a:srgbClr val="8A8F92"/>
                </a:solidFill>
                <a:latin typeface="Funnel Sans"/>
                <a:ea typeface="Funnel Sans"/>
                <a:cs typeface="Funnel Sans"/>
                <a:sym typeface="Funnel Sans"/>
              </a:rPr>
              <a:t>‹ ›</a:t>
            </a:r>
            <a:endParaRPr b="0" i="0" sz="2550" u="none" cap="none" strike="noStrike">
              <a:solidFill>
                <a:schemeClr val="dk1"/>
              </a:solidFill>
              <a:latin typeface="Calibri"/>
              <a:ea typeface="Calibri"/>
              <a:cs typeface="Calibri"/>
              <a:sym typeface="Calibri"/>
            </a:endParaRPr>
          </a:p>
        </p:txBody>
      </p:sp>
      <p:sp>
        <p:nvSpPr>
          <p:cNvPr id="413" name="Google Shape;413;p14"/>
          <p:cNvSpPr/>
          <p:nvPr/>
        </p:nvSpPr>
        <p:spPr>
          <a:xfrm>
            <a:off x="16496184" y="3895874"/>
            <a:ext cx="620100" cy="285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650"/>
              <a:buFont typeface="Work Sans"/>
              <a:buNone/>
            </a:pPr>
            <a:r>
              <a:rPr b="0" i="0" lang="en-US" sz="1650" u="none" cap="none" strike="noStrike">
                <a:solidFill>
                  <a:srgbClr val="5E6468"/>
                </a:solidFill>
                <a:latin typeface="Work Sans"/>
                <a:ea typeface="Work Sans"/>
                <a:cs typeface="Work Sans"/>
                <a:sym typeface="Work Sans"/>
              </a:rPr>
              <a:t>seats</a:t>
            </a:r>
            <a:endParaRPr b="0" i="0" sz="1650" u="none" cap="none" strike="noStrike">
              <a:solidFill>
                <a:schemeClr val="dk1"/>
              </a:solidFill>
              <a:latin typeface="Calibri"/>
              <a:ea typeface="Calibri"/>
              <a:cs typeface="Calibri"/>
              <a:sym typeface="Calibri"/>
            </a:endParaRPr>
          </a:p>
        </p:txBody>
      </p:sp>
      <p:sp>
        <p:nvSpPr>
          <p:cNvPr id="414" name="Google Shape;414;p14"/>
          <p:cNvSpPr/>
          <p:nvPr/>
        </p:nvSpPr>
        <p:spPr>
          <a:xfrm>
            <a:off x="952500" y="5181752"/>
            <a:ext cx="16373400" cy="285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4"/>
          <p:cNvSpPr/>
          <p:nvPr/>
        </p:nvSpPr>
        <p:spPr>
          <a:xfrm>
            <a:off x="952500" y="5838974"/>
            <a:ext cx="56517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STARTING RECOMMENDATION — SEATS PER TIER</a:t>
            </a:r>
            <a:endParaRPr b="0" i="0" sz="1350" u="none" cap="none" strike="noStrike">
              <a:solidFill>
                <a:schemeClr val="dk1"/>
              </a:solidFill>
              <a:latin typeface="Calibri"/>
              <a:ea typeface="Calibri"/>
              <a:cs typeface="Calibri"/>
              <a:sym typeface="Calibri"/>
            </a:endParaRPr>
          </a:p>
        </p:txBody>
      </p:sp>
      <p:sp>
        <p:nvSpPr>
          <p:cNvPr id="416" name="Google Shape;416;p14"/>
          <p:cNvSpPr/>
          <p:nvPr/>
        </p:nvSpPr>
        <p:spPr>
          <a:xfrm>
            <a:off x="952500" y="6191399"/>
            <a:ext cx="5321400" cy="2081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4"/>
          <p:cNvSpPr/>
          <p:nvPr/>
        </p:nvSpPr>
        <p:spPr>
          <a:xfrm>
            <a:off x="952500" y="8263086"/>
            <a:ext cx="5321400" cy="96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4"/>
          <p:cNvSpPr/>
          <p:nvPr/>
        </p:nvSpPr>
        <p:spPr>
          <a:xfrm>
            <a:off x="952500" y="6191399"/>
            <a:ext cx="5321400" cy="47700"/>
          </a:xfrm>
          <a:prstGeom prst="rect">
            <a:avLst/>
          </a:prstGeom>
          <a:solidFill>
            <a:srgbClr val="939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4"/>
          <p:cNvSpPr/>
          <p:nvPr/>
        </p:nvSpPr>
        <p:spPr>
          <a:xfrm>
            <a:off x="952500" y="6191399"/>
            <a:ext cx="9600" cy="20811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4"/>
          <p:cNvSpPr/>
          <p:nvPr/>
        </p:nvSpPr>
        <p:spPr>
          <a:xfrm>
            <a:off x="6264250" y="6191399"/>
            <a:ext cx="9600" cy="20811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4"/>
          <p:cNvSpPr/>
          <p:nvPr/>
        </p:nvSpPr>
        <p:spPr>
          <a:xfrm>
            <a:off x="1247775" y="6524774"/>
            <a:ext cx="5203800" cy="4191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400"/>
              <a:buFont typeface="Funnel Sans"/>
              <a:buNone/>
            </a:pPr>
            <a:r>
              <a:rPr b="0" i="0" lang="en-US" sz="2400" u="none" cap="none" strike="noStrike">
                <a:solidFill>
                  <a:srgbClr val="002C38"/>
                </a:solidFill>
                <a:latin typeface="Funnel Sans"/>
                <a:ea typeface="Funnel Sans"/>
                <a:cs typeface="Funnel Sans"/>
                <a:sym typeface="Funnel Sans"/>
              </a:rPr>
              <a:t>Essentials</a:t>
            </a:r>
            <a:endParaRPr b="0" i="0" sz="2400" u="none" cap="none" strike="noStrike">
              <a:solidFill>
                <a:schemeClr val="dk1"/>
              </a:solidFill>
              <a:latin typeface="Calibri"/>
              <a:ea typeface="Calibri"/>
              <a:cs typeface="Calibri"/>
              <a:sym typeface="Calibri"/>
            </a:endParaRPr>
          </a:p>
        </p:txBody>
      </p:sp>
      <p:sp>
        <p:nvSpPr>
          <p:cNvPr id="422" name="Google Shape;422;p14"/>
          <p:cNvSpPr/>
          <p:nvPr/>
        </p:nvSpPr>
        <p:spPr>
          <a:xfrm>
            <a:off x="1247775" y="7058174"/>
            <a:ext cx="865500" cy="543000"/>
          </a:xfrm>
          <a:prstGeom prst="rect">
            <a:avLst/>
          </a:prstGeom>
          <a:solidFill>
            <a:srgbClr val="2B76B6">
              <a:alpha val="1019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4"/>
          <p:cNvSpPr/>
          <p:nvPr/>
        </p:nvSpPr>
        <p:spPr>
          <a:xfrm>
            <a:off x="1247775" y="7572524"/>
            <a:ext cx="865500" cy="28500"/>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4"/>
          <p:cNvSpPr/>
          <p:nvPr/>
        </p:nvSpPr>
        <p:spPr>
          <a:xfrm>
            <a:off x="1419225" y="7077224"/>
            <a:ext cx="609000" cy="5145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E4D8C"/>
              </a:buClr>
              <a:buSzPts val="3000"/>
              <a:buFont typeface="Funnel Sans"/>
              <a:buNone/>
            </a:pPr>
            <a:r>
              <a:rPr b="0" i="0" lang="en-US" sz="3000" u="none" cap="none" strike="noStrike">
                <a:solidFill>
                  <a:srgbClr val="0E4D8C"/>
                </a:solidFill>
                <a:latin typeface="Funnel Sans"/>
                <a:ea typeface="Funnel Sans"/>
                <a:cs typeface="Funnel Sans"/>
                <a:sym typeface="Funnel Sans"/>
              </a:rPr>
              <a:t>‹ ›</a:t>
            </a:r>
            <a:endParaRPr b="0" i="0" sz="3000" u="none" cap="none" strike="noStrike">
              <a:solidFill>
                <a:schemeClr val="dk1"/>
              </a:solidFill>
              <a:latin typeface="Calibri"/>
              <a:ea typeface="Calibri"/>
              <a:cs typeface="Calibri"/>
              <a:sym typeface="Calibri"/>
            </a:endParaRPr>
          </a:p>
        </p:txBody>
      </p:sp>
      <p:sp>
        <p:nvSpPr>
          <p:cNvPr id="425" name="Google Shape;425;p14"/>
          <p:cNvSpPr/>
          <p:nvPr/>
        </p:nvSpPr>
        <p:spPr>
          <a:xfrm>
            <a:off x="1247775" y="7753499"/>
            <a:ext cx="52038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500"/>
              <a:buFont typeface="Work Sans"/>
              <a:buNone/>
            </a:pPr>
            <a:r>
              <a:rPr b="0" i="0" lang="en-US" sz="1500" u="none" cap="none" strike="noStrike">
                <a:solidFill>
                  <a:srgbClr val="5E6468"/>
                </a:solidFill>
                <a:latin typeface="Work Sans"/>
                <a:ea typeface="Work Sans"/>
                <a:cs typeface="Work Sans"/>
                <a:sym typeface="Work Sans"/>
              </a:rPr>
              <a:t>seats</a:t>
            </a:r>
            <a:endParaRPr b="0" i="0" sz="1500" u="none" cap="none" strike="noStrike">
              <a:solidFill>
                <a:schemeClr val="dk1"/>
              </a:solidFill>
              <a:latin typeface="Calibri"/>
              <a:ea typeface="Calibri"/>
              <a:cs typeface="Calibri"/>
              <a:sym typeface="Calibri"/>
            </a:endParaRPr>
          </a:p>
        </p:txBody>
      </p:sp>
      <p:sp>
        <p:nvSpPr>
          <p:cNvPr id="426" name="Google Shape;426;p14"/>
          <p:cNvSpPr/>
          <p:nvPr/>
        </p:nvSpPr>
        <p:spPr>
          <a:xfrm>
            <a:off x="6483325" y="6191399"/>
            <a:ext cx="5321400" cy="2081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4"/>
          <p:cNvSpPr/>
          <p:nvPr/>
        </p:nvSpPr>
        <p:spPr>
          <a:xfrm>
            <a:off x="6483325" y="8263086"/>
            <a:ext cx="5321400" cy="96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4"/>
          <p:cNvSpPr/>
          <p:nvPr/>
        </p:nvSpPr>
        <p:spPr>
          <a:xfrm>
            <a:off x="6483325" y="6191399"/>
            <a:ext cx="5321400" cy="47700"/>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4"/>
          <p:cNvSpPr/>
          <p:nvPr/>
        </p:nvSpPr>
        <p:spPr>
          <a:xfrm>
            <a:off x="6483325" y="6191399"/>
            <a:ext cx="9600" cy="20811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4"/>
          <p:cNvSpPr/>
          <p:nvPr/>
        </p:nvSpPr>
        <p:spPr>
          <a:xfrm>
            <a:off x="11795075" y="6191399"/>
            <a:ext cx="9600" cy="20811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4"/>
          <p:cNvSpPr/>
          <p:nvPr/>
        </p:nvSpPr>
        <p:spPr>
          <a:xfrm>
            <a:off x="6778600" y="6524774"/>
            <a:ext cx="5203800" cy="4191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400"/>
              <a:buFont typeface="Funnel Sans"/>
              <a:buNone/>
            </a:pPr>
            <a:r>
              <a:rPr b="0" i="0" lang="en-US" sz="2400" u="none" cap="none" strike="noStrike">
                <a:solidFill>
                  <a:srgbClr val="002C38"/>
                </a:solidFill>
                <a:latin typeface="Funnel Sans"/>
                <a:ea typeface="Funnel Sans"/>
                <a:cs typeface="Funnel Sans"/>
                <a:sym typeface="Funnel Sans"/>
              </a:rPr>
              <a:t>Advanced</a:t>
            </a:r>
            <a:endParaRPr b="0" i="0" sz="2400" u="none" cap="none" strike="noStrike">
              <a:solidFill>
                <a:schemeClr val="dk1"/>
              </a:solidFill>
              <a:latin typeface="Calibri"/>
              <a:ea typeface="Calibri"/>
              <a:cs typeface="Calibri"/>
              <a:sym typeface="Calibri"/>
            </a:endParaRPr>
          </a:p>
        </p:txBody>
      </p:sp>
      <p:sp>
        <p:nvSpPr>
          <p:cNvPr id="432" name="Google Shape;432;p14"/>
          <p:cNvSpPr/>
          <p:nvPr/>
        </p:nvSpPr>
        <p:spPr>
          <a:xfrm>
            <a:off x="6778600" y="7058174"/>
            <a:ext cx="865500" cy="543000"/>
          </a:xfrm>
          <a:prstGeom prst="rect">
            <a:avLst/>
          </a:prstGeom>
          <a:solidFill>
            <a:srgbClr val="2B76B6">
              <a:alpha val="1019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4"/>
          <p:cNvSpPr/>
          <p:nvPr/>
        </p:nvSpPr>
        <p:spPr>
          <a:xfrm>
            <a:off x="6778600" y="7572524"/>
            <a:ext cx="865500" cy="28500"/>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4"/>
          <p:cNvSpPr/>
          <p:nvPr/>
        </p:nvSpPr>
        <p:spPr>
          <a:xfrm>
            <a:off x="6950050" y="7077224"/>
            <a:ext cx="609000" cy="5145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E4D8C"/>
              </a:buClr>
              <a:buSzPts val="3000"/>
              <a:buFont typeface="Funnel Sans"/>
              <a:buNone/>
            </a:pPr>
            <a:r>
              <a:rPr b="0" i="0" lang="en-US" sz="3000" u="none" cap="none" strike="noStrike">
                <a:solidFill>
                  <a:srgbClr val="0E4D8C"/>
                </a:solidFill>
                <a:latin typeface="Funnel Sans"/>
                <a:ea typeface="Funnel Sans"/>
                <a:cs typeface="Funnel Sans"/>
                <a:sym typeface="Funnel Sans"/>
              </a:rPr>
              <a:t>‹ ›</a:t>
            </a:r>
            <a:endParaRPr b="0" i="0" sz="3000" u="none" cap="none" strike="noStrike">
              <a:solidFill>
                <a:schemeClr val="dk1"/>
              </a:solidFill>
              <a:latin typeface="Calibri"/>
              <a:ea typeface="Calibri"/>
              <a:cs typeface="Calibri"/>
              <a:sym typeface="Calibri"/>
            </a:endParaRPr>
          </a:p>
        </p:txBody>
      </p:sp>
      <p:sp>
        <p:nvSpPr>
          <p:cNvPr id="435" name="Google Shape;435;p14"/>
          <p:cNvSpPr/>
          <p:nvPr/>
        </p:nvSpPr>
        <p:spPr>
          <a:xfrm>
            <a:off x="6778600" y="7753499"/>
            <a:ext cx="52038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500"/>
              <a:buFont typeface="Work Sans"/>
              <a:buNone/>
            </a:pPr>
            <a:r>
              <a:rPr b="0" i="0" lang="en-US" sz="1500" u="none" cap="none" strike="noStrike">
                <a:solidFill>
                  <a:srgbClr val="5E6468"/>
                </a:solidFill>
                <a:latin typeface="Work Sans"/>
                <a:ea typeface="Work Sans"/>
                <a:cs typeface="Work Sans"/>
                <a:sym typeface="Work Sans"/>
              </a:rPr>
              <a:t>seats</a:t>
            </a:r>
            <a:endParaRPr b="0" i="0" sz="1500" u="none" cap="none" strike="noStrike">
              <a:solidFill>
                <a:schemeClr val="dk1"/>
              </a:solidFill>
              <a:latin typeface="Calibri"/>
              <a:ea typeface="Calibri"/>
              <a:cs typeface="Calibri"/>
              <a:sym typeface="Calibri"/>
            </a:endParaRPr>
          </a:p>
        </p:txBody>
      </p:sp>
      <p:sp>
        <p:nvSpPr>
          <p:cNvPr id="436" name="Google Shape;436;p14"/>
          <p:cNvSpPr/>
          <p:nvPr/>
        </p:nvSpPr>
        <p:spPr>
          <a:xfrm>
            <a:off x="12014150" y="6191399"/>
            <a:ext cx="5321400" cy="2081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4"/>
          <p:cNvSpPr/>
          <p:nvPr/>
        </p:nvSpPr>
        <p:spPr>
          <a:xfrm>
            <a:off x="12014150" y="8263086"/>
            <a:ext cx="5321400" cy="96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4"/>
          <p:cNvSpPr/>
          <p:nvPr/>
        </p:nvSpPr>
        <p:spPr>
          <a:xfrm>
            <a:off x="12014150" y="6191399"/>
            <a:ext cx="5321400" cy="477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4"/>
          <p:cNvSpPr/>
          <p:nvPr/>
        </p:nvSpPr>
        <p:spPr>
          <a:xfrm>
            <a:off x="12014150" y="6191399"/>
            <a:ext cx="9600" cy="20811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4"/>
          <p:cNvSpPr/>
          <p:nvPr/>
        </p:nvSpPr>
        <p:spPr>
          <a:xfrm>
            <a:off x="17325975" y="6191399"/>
            <a:ext cx="9600" cy="20811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4"/>
          <p:cNvSpPr/>
          <p:nvPr/>
        </p:nvSpPr>
        <p:spPr>
          <a:xfrm>
            <a:off x="12309425" y="6524774"/>
            <a:ext cx="5203800" cy="4191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400"/>
              <a:buFont typeface="Funnel Sans"/>
              <a:buNone/>
            </a:pPr>
            <a:r>
              <a:rPr b="0" i="0" lang="en-US" sz="2400" u="none" cap="none" strike="noStrike">
                <a:solidFill>
                  <a:srgbClr val="002C38"/>
                </a:solidFill>
                <a:latin typeface="Funnel Sans"/>
                <a:ea typeface="Funnel Sans"/>
                <a:cs typeface="Funnel Sans"/>
                <a:sym typeface="Funnel Sans"/>
              </a:rPr>
              <a:t>Professional</a:t>
            </a:r>
            <a:endParaRPr b="0" i="0" sz="2400" u="none" cap="none" strike="noStrike">
              <a:solidFill>
                <a:schemeClr val="dk1"/>
              </a:solidFill>
              <a:latin typeface="Calibri"/>
              <a:ea typeface="Calibri"/>
              <a:cs typeface="Calibri"/>
              <a:sym typeface="Calibri"/>
            </a:endParaRPr>
          </a:p>
        </p:txBody>
      </p:sp>
      <p:sp>
        <p:nvSpPr>
          <p:cNvPr id="442" name="Google Shape;442;p14"/>
          <p:cNvSpPr/>
          <p:nvPr/>
        </p:nvSpPr>
        <p:spPr>
          <a:xfrm>
            <a:off x="12309425" y="7058174"/>
            <a:ext cx="865500" cy="543000"/>
          </a:xfrm>
          <a:prstGeom prst="rect">
            <a:avLst/>
          </a:prstGeom>
          <a:solidFill>
            <a:srgbClr val="2B76B6">
              <a:alpha val="1019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4"/>
          <p:cNvSpPr/>
          <p:nvPr/>
        </p:nvSpPr>
        <p:spPr>
          <a:xfrm>
            <a:off x="12309425" y="7572524"/>
            <a:ext cx="865500" cy="28500"/>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4"/>
          <p:cNvSpPr/>
          <p:nvPr/>
        </p:nvSpPr>
        <p:spPr>
          <a:xfrm>
            <a:off x="12480875" y="7077224"/>
            <a:ext cx="609000" cy="5145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E4D8C"/>
              </a:buClr>
              <a:buSzPts val="3000"/>
              <a:buFont typeface="Funnel Sans"/>
              <a:buNone/>
            </a:pPr>
            <a:r>
              <a:rPr b="0" i="0" lang="en-US" sz="3000" u="none" cap="none" strike="noStrike">
                <a:solidFill>
                  <a:srgbClr val="0E4D8C"/>
                </a:solidFill>
                <a:latin typeface="Funnel Sans"/>
                <a:ea typeface="Funnel Sans"/>
                <a:cs typeface="Funnel Sans"/>
                <a:sym typeface="Funnel Sans"/>
              </a:rPr>
              <a:t>‹ ›</a:t>
            </a:r>
            <a:endParaRPr b="0" i="0" sz="3000" u="none" cap="none" strike="noStrike">
              <a:solidFill>
                <a:schemeClr val="dk1"/>
              </a:solidFill>
              <a:latin typeface="Calibri"/>
              <a:ea typeface="Calibri"/>
              <a:cs typeface="Calibri"/>
              <a:sym typeface="Calibri"/>
            </a:endParaRPr>
          </a:p>
        </p:txBody>
      </p:sp>
      <p:sp>
        <p:nvSpPr>
          <p:cNvPr id="445" name="Google Shape;445;p14"/>
          <p:cNvSpPr/>
          <p:nvPr/>
        </p:nvSpPr>
        <p:spPr>
          <a:xfrm>
            <a:off x="12309425" y="7753499"/>
            <a:ext cx="52038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500"/>
              <a:buFont typeface="Work Sans"/>
              <a:buNone/>
            </a:pPr>
            <a:r>
              <a:rPr b="0" i="0" lang="en-US" sz="1500" u="none" cap="none" strike="noStrike">
                <a:solidFill>
                  <a:srgbClr val="5E6468"/>
                </a:solidFill>
                <a:latin typeface="Work Sans"/>
                <a:ea typeface="Work Sans"/>
                <a:cs typeface="Work Sans"/>
                <a:sym typeface="Work Sans"/>
              </a:rPr>
              <a:t>seats</a:t>
            </a:r>
            <a:endParaRPr b="0" i="0" sz="1500" u="none" cap="none" strike="noStrike">
              <a:solidFill>
                <a:schemeClr val="dk1"/>
              </a:solidFill>
              <a:latin typeface="Calibri"/>
              <a:ea typeface="Calibri"/>
              <a:cs typeface="Calibri"/>
              <a:sym typeface="Calibri"/>
            </a:endParaRPr>
          </a:p>
        </p:txBody>
      </p:sp>
      <p:sp>
        <p:nvSpPr>
          <p:cNvPr id="446" name="Google Shape;446;p14"/>
          <p:cNvSpPr/>
          <p:nvPr/>
        </p:nvSpPr>
        <p:spPr>
          <a:xfrm>
            <a:off x="952500" y="8582163"/>
            <a:ext cx="180213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500"/>
              <a:buFont typeface="Work Sans"/>
              <a:buNone/>
            </a:pPr>
            <a:r>
              <a:rPr b="0" i="0" lang="en-US" sz="1500" u="none" cap="none" strike="noStrike">
                <a:solidFill>
                  <a:srgbClr val="5E6468"/>
                </a:solidFill>
                <a:latin typeface="Work Sans"/>
                <a:ea typeface="Work Sans"/>
                <a:cs typeface="Work Sans"/>
                <a:sym typeface="Work Sans"/>
              </a:rPr>
              <a:t>To be validated by your active-user review.</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5F4F3"/>
        </a:solidFill>
      </p:bgPr>
    </p:bg>
    <p:spTree>
      <p:nvGrpSpPr>
        <p:cNvPr id="451" name="Shape 451"/>
        <p:cNvGrpSpPr/>
        <p:nvPr/>
      </p:nvGrpSpPr>
      <p:grpSpPr>
        <a:xfrm>
          <a:off x="0" y="0"/>
          <a:ext cx="0" cy="0"/>
          <a:chOff x="0" y="0"/>
          <a:chExt cx="0" cy="0"/>
        </a:xfrm>
      </p:grpSpPr>
      <p:sp>
        <p:nvSpPr>
          <p:cNvPr id="452" name="Google Shape;452;p15"/>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RIGHT-SIZING THE DEPLOYMENT</a:t>
            </a:r>
            <a:endParaRPr b="0" i="0" sz="1500" u="none" cap="none" strike="noStrike">
              <a:solidFill>
                <a:schemeClr val="dk1"/>
              </a:solidFill>
              <a:latin typeface="Calibri"/>
              <a:ea typeface="Calibri"/>
              <a:cs typeface="Calibri"/>
              <a:sym typeface="Calibri"/>
            </a:endParaRPr>
          </a:p>
        </p:txBody>
      </p:sp>
      <p:sp>
        <p:nvSpPr>
          <p:cNvPr id="453" name="Google Shape;453;p15"/>
          <p:cNvSpPr/>
          <p:nvPr/>
        </p:nvSpPr>
        <p:spPr>
          <a:xfrm>
            <a:off x="952500" y="111918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Designing a tailored, mixed-tier deployment</a:t>
            </a:r>
            <a:endParaRPr b="0" i="0" sz="3900" u="none" cap="none" strike="noStrike">
              <a:solidFill>
                <a:schemeClr val="dk1"/>
              </a:solidFill>
              <a:latin typeface="Calibri"/>
              <a:ea typeface="Calibri"/>
              <a:cs typeface="Calibri"/>
              <a:sym typeface="Calibri"/>
            </a:endParaRPr>
          </a:p>
        </p:txBody>
      </p:sp>
      <p:sp>
        <p:nvSpPr>
          <p:cNvPr id="454" name="Google Shape;454;p15"/>
          <p:cNvSpPr/>
          <p:nvPr/>
        </p:nvSpPr>
        <p:spPr>
          <a:xfrm>
            <a:off x="952500" y="3515841"/>
            <a:ext cx="16383000" cy="666750"/>
          </a:xfrm>
          <a:prstGeom prst="rect">
            <a:avLst/>
          </a:prstGeom>
          <a:solidFill>
            <a:srgbClr val="EDEB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5"/>
          <p:cNvSpPr/>
          <p:nvPr/>
        </p:nvSpPr>
        <p:spPr>
          <a:xfrm>
            <a:off x="1238250" y="3741423"/>
            <a:ext cx="3470700" cy="2286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8A8F92"/>
              </a:buClr>
              <a:buSzPts val="1275"/>
              <a:buFont typeface="Work Sans"/>
              <a:buNone/>
            </a:pPr>
            <a:r>
              <a:rPr b="1" i="0" lang="en-US" sz="1275" u="none" cap="none" strike="noStrike">
                <a:solidFill>
                  <a:srgbClr val="8A8F92"/>
                </a:solidFill>
                <a:latin typeface="Work Sans"/>
                <a:ea typeface="Work Sans"/>
                <a:cs typeface="Work Sans"/>
                <a:sym typeface="Work Sans"/>
              </a:rPr>
              <a:t>BEFORE — THE NETWORK POOL</a:t>
            </a:r>
            <a:endParaRPr b="0" i="0" sz="1275" u="none" cap="none" strike="noStrike">
              <a:solidFill>
                <a:schemeClr val="dk1"/>
              </a:solidFill>
              <a:latin typeface="Calibri"/>
              <a:ea typeface="Calibri"/>
              <a:cs typeface="Calibri"/>
              <a:sym typeface="Calibri"/>
            </a:endParaRPr>
          </a:p>
        </p:txBody>
      </p:sp>
      <p:sp>
        <p:nvSpPr>
          <p:cNvPr id="456" name="Google Shape;456;p15"/>
          <p:cNvSpPr/>
          <p:nvPr/>
        </p:nvSpPr>
        <p:spPr>
          <a:xfrm>
            <a:off x="4564851" y="3698569"/>
            <a:ext cx="10385400" cy="2856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650"/>
              <a:buFont typeface="Work Sans"/>
              <a:buNone/>
            </a:pPr>
            <a:r>
              <a:rPr lang="en-US" sz="1650">
                <a:solidFill>
                  <a:srgbClr val="5E6468"/>
                </a:solidFill>
                <a:latin typeface="Work Sans"/>
                <a:ea typeface="Work Sans"/>
                <a:cs typeface="Work Sans"/>
                <a:sym typeface="Work Sans"/>
              </a:rPr>
              <a:t>&lt;replace&gt; </a:t>
            </a:r>
            <a:r>
              <a:rPr b="0" i="0" lang="en-US" sz="1650" u="none" cap="none" strike="noStrike">
                <a:solidFill>
                  <a:srgbClr val="5E6468"/>
                </a:solidFill>
                <a:latin typeface="Work Sans"/>
                <a:ea typeface="Work Sans"/>
                <a:cs typeface="Work Sans"/>
                <a:sym typeface="Work Sans"/>
              </a:rPr>
              <a:t>35× Standard, 15× Pro — blind allocation.&lt;</a:t>
            </a:r>
            <a:r>
              <a:rPr lang="en-US" sz="1650">
                <a:solidFill>
                  <a:srgbClr val="5E6468"/>
                </a:solidFill>
                <a:latin typeface="Work Sans"/>
                <a:ea typeface="Work Sans"/>
                <a:cs typeface="Work Sans"/>
                <a:sym typeface="Work Sans"/>
              </a:rPr>
              <a:t>replace</a:t>
            </a:r>
            <a:r>
              <a:rPr b="0" i="0" lang="en-US" sz="1650" u="none" cap="none" strike="noStrike">
                <a:solidFill>
                  <a:srgbClr val="5E6468"/>
                </a:solidFill>
                <a:latin typeface="Work Sans"/>
                <a:ea typeface="Work Sans"/>
                <a:cs typeface="Work Sans"/>
                <a:sym typeface="Work Sans"/>
              </a:rPr>
              <a:t>/&gt;</a:t>
            </a:r>
            <a:endParaRPr b="0" i="0" sz="1650" u="none" cap="none" strike="noStrike">
              <a:solidFill>
                <a:schemeClr val="dk1"/>
              </a:solidFill>
              <a:latin typeface="Calibri"/>
              <a:ea typeface="Calibri"/>
              <a:cs typeface="Calibri"/>
              <a:sym typeface="Calibri"/>
            </a:endParaRPr>
          </a:p>
        </p:txBody>
      </p:sp>
      <p:sp>
        <p:nvSpPr>
          <p:cNvPr id="457" name="Google Shape;457;p15"/>
          <p:cNvSpPr/>
          <p:nvPr/>
        </p:nvSpPr>
        <p:spPr>
          <a:xfrm>
            <a:off x="952500" y="4487391"/>
            <a:ext cx="5164559"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5"/>
          <p:cNvSpPr/>
          <p:nvPr/>
        </p:nvSpPr>
        <p:spPr>
          <a:xfrm>
            <a:off x="6002959" y="4365310"/>
            <a:ext cx="6282000" cy="2382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24D267"/>
              </a:buClr>
              <a:buSzPts val="1350"/>
              <a:buFont typeface="Work Sans"/>
              <a:buNone/>
            </a:pPr>
            <a:r>
              <a:rPr b="1" i="0" lang="en-US" sz="1350" u="none" cap="none" strike="noStrike">
                <a:solidFill>
                  <a:srgbClr val="24D267"/>
                </a:solidFill>
                <a:latin typeface="Work Sans"/>
                <a:ea typeface="Work Sans"/>
                <a:cs typeface="Work Sans"/>
                <a:sym typeface="Work Sans"/>
              </a:rPr>
              <a:t>THE AUDIT — MAP USERS BY ACTUAL ROLE &amp; WORKFLOW</a:t>
            </a:r>
            <a:endParaRPr b="0" i="0" sz="1350" u="none" cap="none" strike="noStrike">
              <a:solidFill>
                <a:schemeClr val="dk1"/>
              </a:solidFill>
              <a:latin typeface="Calibri"/>
              <a:ea typeface="Calibri"/>
              <a:cs typeface="Calibri"/>
              <a:sym typeface="Calibri"/>
            </a:endParaRPr>
          </a:p>
        </p:txBody>
      </p:sp>
      <p:sp>
        <p:nvSpPr>
          <p:cNvPr id="459" name="Google Shape;459;p15"/>
          <p:cNvSpPr/>
          <p:nvPr/>
        </p:nvSpPr>
        <p:spPr>
          <a:xfrm>
            <a:off x="12170941" y="4487391"/>
            <a:ext cx="5164559"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5"/>
          <p:cNvSpPr/>
          <p:nvPr/>
        </p:nvSpPr>
        <p:spPr>
          <a:xfrm>
            <a:off x="952500" y="4801716"/>
            <a:ext cx="4133292" cy="2286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275"/>
              <a:buFont typeface="Work Sans"/>
              <a:buNone/>
            </a:pPr>
            <a:r>
              <a:rPr b="1" i="0" lang="en-US" sz="1275" u="none" cap="none" strike="noStrike">
                <a:solidFill>
                  <a:srgbClr val="5E6468"/>
                </a:solidFill>
                <a:latin typeface="Work Sans"/>
                <a:ea typeface="Work Sans"/>
                <a:cs typeface="Work Sans"/>
                <a:sym typeface="Work Sans"/>
              </a:rPr>
              <a:t>AFTER — RIGHT-SIZED NAMED USERS</a:t>
            </a:r>
            <a:endParaRPr b="0" i="0" sz="1275" u="none" cap="none" strike="noStrike">
              <a:solidFill>
                <a:schemeClr val="dk1"/>
              </a:solidFill>
              <a:latin typeface="Calibri"/>
              <a:ea typeface="Calibri"/>
              <a:cs typeface="Calibri"/>
              <a:sym typeface="Calibri"/>
            </a:endParaRPr>
          </a:p>
        </p:txBody>
      </p:sp>
      <p:sp>
        <p:nvSpPr>
          <p:cNvPr id="461" name="Google Shape;461;p15"/>
          <p:cNvSpPr/>
          <p:nvPr/>
        </p:nvSpPr>
        <p:spPr>
          <a:xfrm>
            <a:off x="952500" y="5144616"/>
            <a:ext cx="5321275" cy="1757363"/>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5"/>
          <p:cNvSpPr/>
          <p:nvPr/>
        </p:nvSpPr>
        <p:spPr>
          <a:xfrm>
            <a:off x="952500" y="6892454"/>
            <a:ext cx="532127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5"/>
          <p:cNvSpPr/>
          <p:nvPr/>
        </p:nvSpPr>
        <p:spPr>
          <a:xfrm>
            <a:off x="952500" y="5144616"/>
            <a:ext cx="5321275" cy="47625"/>
          </a:xfrm>
          <a:prstGeom prst="rect">
            <a:avLst/>
          </a:prstGeom>
          <a:solidFill>
            <a:srgbClr val="939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5"/>
          <p:cNvSpPr/>
          <p:nvPr/>
        </p:nvSpPr>
        <p:spPr>
          <a:xfrm>
            <a:off x="952500" y="5144616"/>
            <a:ext cx="9525" cy="1757363"/>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5"/>
          <p:cNvSpPr/>
          <p:nvPr/>
        </p:nvSpPr>
        <p:spPr>
          <a:xfrm>
            <a:off x="6264250" y="5144616"/>
            <a:ext cx="9525" cy="1757363"/>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5"/>
          <p:cNvSpPr/>
          <p:nvPr/>
        </p:nvSpPr>
        <p:spPr>
          <a:xfrm>
            <a:off x="1247775" y="5458941"/>
            <a:ext cx="5203798" cy="51435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3000"/>
              <a:buFont typeface="Funnel Sans"/>
              <a:buNone/>
            </a:pPr>
            <a:r>
              <a:rPr b="0" i="0" lang="en-US" sz="3000" u="none" cap="none" strike="noStrike">
                <a:solidFill>
                  <a:srgbClr val="002C38"/>
                </a:solidFill>
                <a:latin typeface="Funnel Sans"/>
                <a:ea typeface="Funnel Sans"/>
                <a:cs typeface="Funnel Sans"/>
                <a:sym typeface="Funnel Sans"/>
              </a:rPr>
              <a:t>10 </a:t>
            </a:r>
            <a:r>
              <a:rPr b="0" i="0" lang="en-US" sz="1800" u="none" cap="none" strike="noStrike">
                <a:solidFill>
                  <a:srgbClr val="5E6468"/>
                </a:solidFill>
                <a:latin typeface="Funnel Sans"/>
                <a:ea typeface="Funnel Sans"/>
                <a:cs typeface="Funnel Sans"/>
                <a:sym typeface="Funnel Sans"/>
              </a:rPr>
              <a:t>users</a:t>
            </a:r>
            <a:endParaRPr b="0" i="0" sz="3000" u="none" cap="none" strike="noStrike">
              <a:solidFill>
                <a:schemeClr val="dk1"/>
              </a:solidFill>
              <a:latin typeface="Calibri"/>
              <a:ea typeface="Calibri"/>
              <a:cs typeface="Calibri"/>
              <a:sym typeface="Calibri"/>
            </a:endParaRPr>
          </a:p>
        </p:txBody>
      </p:sp>
      <p:sp>
        <p:nvSpPr>
          <p:cNvPr id="467" name="Google Shape;467;p15"/>
          <p:cNvSpPr/>
          <p:nvPr/>
        </p:nvSpPr>
        <p:spPr>
          <a:xfrm>
            <a:off x="1247775" y="5992341"/>
            <a:ext cx="5203798" cy="3476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1950"/>
              <a:buFont typeface="Funnel Sans"/>
              <a:buNone/>
            </a:pPr>
            <a:r>
              <a:rPr b="0" i="0" lang="en-US" sz="1950" u="none" cap="none" strike="noStrike">
                <a:solidFill>
                  <a:srgbClr val="002C38"/>
                </a:solidFill>
                <a:latin typeface="Funnel Sans"/>
                <a:ea typeface="Funnel Sans"/>
                <a:cs typeface="Funnel Sans"/>
                <a:sym typeface="Funnel Sans"/>
              </a:rPr>
              <a:t>Essentials</a:t>
            </a:r>
            <a:endParaRPr b="0" i="0" sz="1950" u="none" cap="none" strike="noStrike">
              <a:solidFill>
                <a:schemeClr val="dk1"/>
              </a:solidFill>
              <a:latin typeface="Calibri"/>
              <a:ea typeface="Calibri"/>
              <a:cs typeface="Calibri"/>
              <a:sym typeface="Calibri"/>
            </a:endParaRPr>
          </a:p>
        </p:txBody>
      </p:sp>
      <p:sp>
        <p:nvSpPr>
          <p:cNvPr id="468" name="Google Shape;468;p15"/>
          <p:cNvSpPr/>
          <p:nvPr/>
        </p:nvSpPr>
        <p:spPr>
          <a:xfrm>
            <a:off x="1247775" y="6359054"/>
            <a:ext cx="5203798" cy="3048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00"/>
              <a:buFont typeface="Work Sans"/>
              <a:buNone/>
            </a:pPr>
            <a:r>
              <a:rPr b="0" i="0" lang="en-US" sz="1500" u="none" cap="none" strike="noStrike">
                <a:solidFill>
                  <a:srgbClr val="5E6468"/>
                </a:solidFill>
                <a:latin typeface="Work Sans"/>
                <a:ea typeface="Work Sans"/>
                <a:cs typeface="Work Sans"/>
                <a:sym typeface="Work Sans"/>
              </a:rPr>
              <a:t>Occasional data viewers.</a:t>
            </a:r>
            <a:endParaRPr b="0" i="0" sz="1500" u="none" cap="none" strike="noStrike">
              <a:solidFill>
                <a:schemeClr val="dk1"/>
              </a:solidFill>
              <a:latin typeface="Calibri"/>
              <a:ea typeface="Calibri"/>
              <a:cs typeface="Calibri"/>
              <a:sym typeface="Calibri"/>
            </a:endParaRPr>
          </a:p>
        </p:txBody>
      </p:sp>
      <p:sp>
        <p:nvSpPr>
          <p:cNvPr id="469" name="Google Shape;469;p15"/>
          <p:cNvSpPr/>
          <p:nvPr/>
        </p:nvSpPr>
        <p:spPr>
          <a:xfrm>
            <a:off x="6483325" y="5144616"/>
            <a:ext cx="5321275" cy="1757363"/>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5"/>
          <p:cNvSpPr/>
          <p:nvPr/>
        </p:nvSpPr>
        <p:spPr>
          <a:xfrm>
            <a:off x="6483325" y="6892454"/>
            <a:ext cx="532127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5"/>
          <p:cNvSpPr/>
          <p:nvPr/>
        </p:nvSpPr>
        <p:spPr>
          <a:xfrm>
            <a:off x="6483325" y="5144616"/>
            <a:ext cx="5321275" cy="47625"/>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5"/>
          <p:cNvSpPr/>
          <p:nvPr/>
        </p:nvSpPr>
        <p:spPr>
          <a:xfrm>
            <a:off x="6483325" y="5144616"/>
            <a:ext cx="9525" cy="1757363"/>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5"/>
          <p:cNvSpPr/>
          <p:nvPr/>
        </p:nvSpPr>
        <p:spPr>
          <a:xfrm>
            <a:off x="11795075" y="5144616"/>
            <a:ext cx="9525" cy="1757363"/>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5"/>
          <p:cNvSpPr/>
          <p:nvPr/>
        </p:nvSpPr>
        <p:spPr>
          <a:xfrm>
            <a:off x="6778600" y="5458941"/>
            <a:ext cx="5203798" cy="51435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3000"/>
              <a:buFont typeface="Funnel Sans"/>
              <a:buNone/>
            </a:pPr>
            <a:r>
              <a:rPr b="0" i="0" lang="en-US" sz="3000" u="none" cap="none" strike="noStrike">
                <a:solidFill>
                  <a:srgbClr val="002C38"/>
                </a:solidFill>
                <a:latin typeface="Funnel Sans"/>
                <a:ea typeface="Funnel Sans"/>
                <a:cs typeface="Funnel Sans"/>
                <a:sym typeface="Funnel Sans"/>
              </a:rPr>
              <a:t>25 </a:t>
            </a:r>
            <a:r>
              <a:rPr b="0" i="0" lang="en-US" sz="1800" u="none" cap="none" strike="noStrike">
                <a:solidFill>
                  <a:srgbClr val="5E6468"/>
                </a:solidFill>
                <a:latin typeface="Funnel Sans"/>
                <a:ea typeface="Funnel Sans"/>
                <a:cs typeface="Funnel Sans"/>
                <a:sym typeface="Funnel Sans"/>
              </a:rPr>
              <a:t>users</a:t>
            </a:r>
            <a:endParaRPr b="0" i="0" sz="3000" u="none" cap="none" strike="noStrike">
              <a:solidFill>
                <a:schemeClr val="dk1"/>
              </a:solidFill>
              <a:latin typeface="Calibri"/>
              <a:ea typeface="Calibri"/>
              <a:cs typeface="Calibri"/>
              <a:sym typeface="Calibri"/>
            </a:endParaRPr>
          </a:p>
        </p:txBody>
      </p:sp>
      <p:sp>
        <p:nvSpPr>
          <p:cNvPr id="475" name="Google Shape;475;p15"/>
          <p:cNvSpPr/>
          <p:nvPr/>
        </p:nvSpPr>
        <p:spPr>
          <a:xfrm>
            <a:off x="6778600" y="5992341"/>
            <a:ext cx="5203798" cy="3476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1950"/>
              <a:buFont typeface="Funnel Sans"/>
              <a:buNone/>
            </a:pPr>
            <a:r>
              <a:rPr b="0" i="0" lang="en-US" sz="1950" u="none" cap="none" strike="noStrike">
                <a:solidFill>
                  <a:srgbClr val="002C38"/>
                </a:solidFill>
                <a:latin typeface="Funnel Sans"/>
                <a:ea typeface="Funnel Sans"/>
                <a:cs typeface="Funnel Sans"/>
                <a:sym typeface="Funnel Sans"/>
              </a:rPr>
              <a:t>Advanced</a:t>
            </a:r>
            <a:endParaRPr b="0" i="0" sz="1950" u="none" cap="none" strike="noStrike">
              <a:solidFill>
                <a:schemeClr val="dk1"/>
              </a:solidFill>
              <a:latin typeface="Calibri"/>
              <a:ea typeface="Calibri"/>
              <a:cs typeface="Calibri"/>
              <a:sym typeface="Calibri"/>
            </a:endParaRPr>
          </a:p>
        </p:txBody>
      </p:sp>
      <p:sp>
        <p:nvSpPr>
          <p:cNvPr id="476" name="Google Shape;476;p15"/>
          <p:cNvSpPr/>
          <p:nvPr/>
        </p:nvSpPr>
        <p:spPr>
          <a:xfrm>
            <a:off x="6778600" y="6359054"/>
            <a:ext cx="5203798" cy="3048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00"/>
              <a:buFont typeface="Work Sans"/>
              <a:buNone/>
            </a:pPr>
            <a:r>
              <a:rPr b="0" i="0" lang="en-US" sz="1500" u="none" cap="none" strike="noStrike">
                <a:solidFill>
                  <a:srgbClr val="5E6468"/>
                </a:solidFill>
                <a:latin typeface="Work Sans"/>
                <a:ea typeface="Work Sans"/>
                <a:cs typeface="Work Sans"/>
                <a:sym typeface="Work Sans"/>
              </a:rPr>
              <a:t>Terrain, scripting, and cartography.</a:t>
            </a:r>
            <a:endParaRPr b="0" i="0" sz="1500" u="none" cap="none" strike="noStrike">
              <a:solidFill>
                <a:schemeClr val="dk1"/>
              </a:solidFill>
              <a:latin typeface="Calibri"/>
              <a:ea typeface="Calibri"/>
              <a:cs typeface="Calibri"/>
              <a:sym typeface="Calibri"/>
            </a:endParaRPr>
          </a:p>
        </p:txBody>
      </p:sp>
      <p:sp>
        <p:nvSpPr>
          <p:cNvPr id="477" name="Google Shape;477;p15"/>
          <p:cNvSpPr/>
          <p:nvPr/>
        </p:nvSpPr>
        <p:spPr>
          <a:xfrm>
            <a:off x="12014150" y="5144616"/>
            <a:ext cx="5321350" cy="1757363"/>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5"/>
          <p:cNvSpPr/>
          <p:nvPr/>
        </p:nvSpPr>
        <p:spPr>
          <a:xfrm>
            <a:off x="12014150" y="6892454"/>
            <a:ext cx="5321350"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5"/>
          <p:cNvSpPr/>
          <p:nvPr/>
        </p:nvSpPr>
        <p:spPr>
          <a:xfrm>
            <a:off x="12014150" y="5144616"/>
            <a:ext cx="5321350" cy="47625"/>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5"/>
          <p:cNvSpPr/>
          <p:nvPr/>
        </p:nvSpPr>
        <p:spPr>
          <a:xfrm>
            <a:off x="12014150" y="5144616"/>
            <a:ext cx="9525" cy="1757363"/>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5"/>
          <p:cNvSpPr/>
          <p:nvPr/>
        </p:nvSpPr>
        <p:spPr>
          <a:xfrm>
            <a:off x="17325975" y="5144616"/>
            <a:ext cx="9525" cy="1757363"/>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5"/>
          <p:cNvSpPr/>
          <p:nvPr/>
        </p:nvSpPr>
        <p:spPr>
          <a:xfrm>
            <a:off x="12309425" y="5458941"/>
            <a:ext cx="5203880" cy="51435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3000"/>
              <a:buFont typeface="Funnel Sans"/>
              <a:buNone/>
            </a:pPr>
            <a:r>
              <a:rPr b="0" i="0" lang="en-US" sz="3000" u="none" cap="none" strike="noStrike">
                <a:solidFill>
                  <a:srgbClr val="002C38"/>
                </a:solidFill>
                <a:latin typeface="Funnel Sans"/>
                <a:ea typeface="Funnel Sans"/>
                <a:cs typeface="Funnel Sans"/>
                <a:sym typeface="Funnel Sans"/>
              </a:rPr>
              <a:t>15 </a:t>
            </a:r>
            <a:r>
              <a:rPr b="0" i="0" lang="en-US" sz="1800" u="none" cap="none" strike="noStrike">
                <a:solidFill>
                  <a:srgbClr val="5E6468"/>
                </a:solidFill>
                <a:latin typeface="Funnel Sans"/>
                <a:ea typeface="Funnel Sans"/>
                <a:cs typeface="Funnel Sans"/>
                <a:sym typeface="Funnel Sans"/>
              </a:rPr>
              <a:t>users</a:t>
            </a:r>
            <a:endParaRPr b="0" i="0" sz="3000" u="none" cap="none" strike="noStrike">
              <a:solidFill>
                <a:schemeClr val="dk1"/>
              </a:solidFill>
              <a:latin typeface="Calibri"/>
              <a:ea typeface="Calibri"/>
              <a:cs typeface="Calibri"/>
              <a:sym typeface="Calibri"/>
            </a:endParaRPr>
          </a:p>
        </p:txBody>
      </p:sp>
      <p:sp>
        <p:nvSpPr>
          <p:cNvPr id="483" name="Google Shape;483;p15"/>
          <p:cNvSpPr/>
          <p:nvPr/>
        </p:nvSpPr>
        <p:spPr>
          <a:xfrm>
            <a:off x="12309425" y="5992341"/>
            <a:ext cx="5203880" cy="3476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1950"/>
              <a:buFont typeface="Funnel Sans"/>
              <a:buNone/>
            </a:pPr>
            <a:r>
              <a:rPr b="0" i="0" lang="en-US" sz="1950" u="none" cap="none" strike="noStrike">
                <a:solidFill>
                  <a:srgbClr val="002C38"/>
                </a:solidFill>
                <a:latin typeface="Funnel Sans"/>
                <a:ea typeface="Funnel Sans"/>
                <a:cs typeface="Funnel Sans"/>
                <a:sym typeface="Funnel Sans"/>
              </a:rPr>
              <a:t>Professional</a:t>
            </a:r>
            <a:endParaRPr b="0" i="0" sz="1950" u="none" cap="none" strike="noStrike">
              <a:solidFill>
                <a:schemeClr val="dk1"/>
              </a:solidFill>
              <a:latin typeface="Calibri"/>
              <a:ea typeface="Calibri"/>
              <a:cs typeface="Calibri"/>
              <a:sym typeface="Calibri"/>
            </a:endParaRPr>
          </a:p>
        </p:txBody>
      </p:sp>
      <p:sp>
        <p:nvSpPr>
          <p:cNvPr id="484" name="Google Shape;484;p15"/>
          <p:cNvSpPr/>
          <p:nvPr/>
        </p:nvSpPr>
        <p:spPr>
          <a:xfrm>
            <a:off x="12309425" y="6359054"/>
            <a:ext cx="5203880" cy="3048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00"/>
              <a:buFont typeface="Work Sans"/>
              <a:buNone/>
            </a:pPr>
            <a:r>
              <a:rPr b="0" i="0" lang="en-US" sz="1500" u="none" cap="none" strike="noStrike">
                <a:solidFill>
                  <a:srgbClr val="5E6468"/>
                </a:solidFill>
                <a:latin typeface="Work Sans"/>
                <a:ea typeface="Work Sans"/>
                <a:cs typeface="Work Sans"/>
                <a:sym typeface="Work Sans"/>
              </a:rPr>
              <a:t>Lidar and drone specialists.</a:t>
            </a:r>
            <a:endParaRPr b="0" i="0" sz="1500" u="none" cap="none" strike="noStrike">
              <a:solidFill>
                <a:schemeClr val="dk1"/>
              </a:solidFill>
              <a:latin typeface="Calibri"/>
              <a:ea typeface="Calibri"/>
              <a:cs typeface="Calibri"/>
              <a:sym typeface="Calibri"/>
            </a:endParaRPr>
          </a:p>
        </p:txBody>
      </p:sp>
      <p:sp>
        <p:nvSpPr>
          <p:cNvPr id="485" name="Google Shape;485;p15"/>
          <p:cNvSpPr/>
          <p:nvPr/>
        </p:nvSpPr>
        <p:spPr>
          <a:xfrm>
            <a:off x="952500" y="7111529"/>
            <a:ext cx="16383000" cy="712440"/>
          </a:xfrm>
          <a:prstGeom prst="rect">
            <a:avLst/>
          </a:prstGeom>
          <a:solidFill>
            <a:srgbClr val="002C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5"/>
          <p:cNvSpPr/>
          <p:nvPr/>
        </p:nvSpPr>
        <p:spPr>
          <a:xfrm>
            <a:off x="1238250" y="7401074"/>
            <a:ext cx="133350" cy="13335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5"/>
          <p:cNvSpPr/>
          <p:nvPr/>
        </p:nvSpPr>
        <p:spPr>
          <a:xfrm>
            <a:off x="1524000" y="7321079"/>
            <a:ext cx="13254365" cy="3314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24D267"/>
              </a:buClr>
              <a:buSzPts val="1650"/>
              <a:buFont typeface="Work Sans"/>
              <a:buNone/>
            </a:pPr>
            <a:r>
              <a:rPr b="1" i="0" lang="en-US" sz="1650" u="none" cap="none" strike="noStrike">
                <a:solidFill>
                  <a:srgbClr val="24D267"/>
                </a:solidFill>
                <a:latin typeface="Work Sans"/>
                <a:ea typeface="Work Sans"/>
                <a:cs typeface="Work Sans"/>
                <a:sym typeface="Work Sans"/>
              </a:rPr>
              <a:t>Every user pays for exactly what they use. </a:t>
            </a:r>
            <a:r>
              <a:rPr b="0" i="0" lang="en-US" sz="1650" u="none" cap="none" strike="noStrike">
                <a:solidFill>
                  <a:srgbClr val="FFFFFF"/>
                </a:solidFill>
                <a:latin typeface="Work Sans"/>
                <a:ea typeface="Work Sans"/>
                <a:cs typeface="Work Sans"/>
                <a:sym typeface="Work Sans"/>
              </a:rPr>
              <a:t>Mid-term additions are pro-rated and co-termed to a single renewal date.</a:t>
            </a:r>
            <a:endParaRPr b="0" i="0" sz="165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4F3"/>
        </a:solidFill>
      </p:bgPr>
    </p:bg>
    <p:spTree>
      <p:nvGrpSpPr>
        <p:cNvPr id="492" name="Shape 492"/>
        <p:cNvGrpSpPr/>
        <p:nvPr/>
      </p:nvGrpSpPr>
      <p:grpSpPr>
        <a:xfrm>
          <a:off x="0" y="0"/>
          <a:ext cx="0" cy="0"/>
          <a:chOff x="0" y="0"/>
          <a:chExt cx="0" cy="0"/>
        </a:xfrm>
      </p:grpSpPr>
      <p:sp>
        <p:nvSpPr>
          <p:cNvPr id="493" name="Google Shape;493;p16"/>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AN INITIAL COST ESTIMATE · PENDING USER AUDIT</a:t>
            </a:r>
            <a:endParaRPr b="0" i="0" sz="1500" u="none" cap="none" strike="noStrike">
              <a:solidFill>
                <a:schemeClr val="dk1"/>
              </a:solidFill>
              <a:latin typeface="Calibri"/>
              <a:ea typeface="Calibri"/>
              <a:cs typeface="Calibri"/>
              <a:sym typeface="Calibri"/>
            </a:endParaRPr>
          </a:p>
        </p:txBody>
      </p:sp>
      <p:sp>
        <p:nvSpPr>
          <p:cNvPr id="494" name="Google Shape;494;p16"/>
          <p:cNvSpPr/>
          <p:nvPr/>
        </p:nvSpPr>
        <p:spPr>
          <a:xfrm>
            <a:off x="952500" y="111918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A clear view of the numbers</a:t>
            </a:r>
            <a:endParaRPr b="0" i="0" sz="3900" u="none" cap="none" strike="noStrike">
              <a:solidFill>
                <a:schemeClr val="dk1"/>
              </a:solidFill>
              <a:latin typeface="Calibri"/>
              <a:ea typeface="Calibri"/>
              <a:cs typeface="Calibri"/>
              <a:sym typeface="Calibri"/>
            </a:endParaRPr>
          </a:p>
        </p:txBody>
      </p:sp>
      <p:sp>
        <p:nvSpPr>
          <p:cNvPr id="495" name="Google Shape;495;p16"/>
          <p:cNvSpPr/>
          <p:nvPr/>
        </p:nvSpPr>
        <p:spPr>
          <a:xfrm>
            <a:off x="952500" y="2547599"/>
            <a:ext cx="8471100" cy="6410700"/>
          </a:xfrm>
          <a:prstGeom prst="rect">
            <a:avLst/>
          </a:prstGeom>
          <a:solidFill>
            <a:srgbClr val="002C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6"/>
          <p:cNvSpPr/>
          <p:nvPr/>
        </p:nvSpPr>
        <p:spPr>
          <a:xfrm>
            <a:off x="1338025" y="7982075"/>
            <a:ext cx="2664900" cy="600000"/>
          </a:xfrm>
          <a:prstGeom prst="rect">
            <a:avLst/>
          </a:prstGeom>
          <a:solidFill>
            <a:srgbClr val="24D267">
              <a:alpha val="16079"/>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7" name="Google Shape;497;p16"/>
          <p:cNvSpPr/>
          <p:nvPr/>
        </p:nvSpPr>
        <p:spPr>
          <a:xfrm>
            <a:off x="1338025" y="5431521"/>
            <a:ext cx="2664900" cy="600000"/>
          </a:xfrm>
          <a:prstGeom prst="rect">
            <a:avLst/>
          </a:prstGeom>
          <a:solidFill>
            <a:srgbClr val="FFFFFF">
              <a:alpha val="1412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8" name="Google Shape;498;p16"/>
          <p:cNvSpPr/>
          <p:nvPr/>
        </p:nvSpPr>
        <p:spPr>
          <a:xfrm>
            <a:off x="1333500" y="2909560"/>
            <a:ext cx="84798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350"/>
              <a:buFont typeface="Work Sans"/>
              <a:buNone/>
            </a:pPr>
            <a:r>
              <a:rPr b="1" i="0" lang="en-US" sz="1350" u="none" cap="none" strike="noStrike">
                <a:solidFill>
                  <a:srgbClr val="24D267"/>
                </a:solidFill>
                <a:latin typeface="Work Sans"/>
                <a:ea typeface="Work Sans"/>
                <a:cs typeface="Work Sans"/>
                <a:sym typeface="Work Sans"/>
              </a:rPr>
              <a:t>YOUR ANNUAL COST</a:t>
            </a:r>
            <a:endParaRPr b="0" i="0" sz="1350" u="none" cap="none" strike="noStrike">
              <a:solidFill>
                <a:schemeClr val="dk1"/>
              </a:solidFill>
              <a:latin typeface="Calibri"/>
              <a:ea typeface="Calibri"/>
              <a:cs typeface="Calibri"/>
              <a:sym typeface="Calibri"/>
            </a:endParaRPr>
          </a:p>
        </p:txBody>
      </p:sp>
      <p:sp>
        <p:nvSpPr>
          <p:cNvPr id="499" name="Google Shape;499;p16"/>
          <p:cNvSpPr/>
          <p:nvPr/>
        </p:nvSpPr>
        <p:spPr>
          <a:xfrm>
            <a:off x="1333500" y="6162649"/>
            <a:ext cx="7709100" cy="9600"/>
          </a:xfrm>
          <a:prstGeom prst="rect">
            <a:avLst/>
          </a:prstGeom>
          <a:solidFill>
            <a:srgbClr val="FFFFFF">
              <a:alpha val="1607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6"/>
          <p:cNvSpPr/>
          <p:nvPr/>
        </p:nvSpPr>
        <p:spPr>
          <a:xfrm>
            <a:off x="1333500" y="3338185"/>
            <a:ext cx="8479800" cy="285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1650"/>
              <a:buFont typeface="Work Sans"/>
              <a:buNone/>
            </a:pPr>
            <a:r>
              <a:rPr lang="en-US" sz="1650">
                <a:solidFill>
                  <a:srgbClr val="FFFFFF"/>
                </a:solidFill>
                <a:latin typeface="Work Sans"/>
                <a:ea typeface="Work Sans"/>
                <a:cs typeface="Work Sans"/>
                <a:sym typeface="Work Sans"/>
              </a:rPr>
              <a:t>Perpetual</a:t>
            </a:r>
            <a:r>
              <a:rPr b="0" i="0" lang="en-US" sz="1650" u="none" cap="none" strike="noStrike">
                <a:solidFill>
                  <a:srgbClr val="FFFFFF"/>
                </a:solidFill>
                <a:latin typeface="Work Sans"/>
                <a:ea typeface="Work Sans"/>
                <a:cs typeface="Work Sans"/>
                <a:sym typeface="Work Sans"/>
              </a:rPr>
              <a:t> licenses today</a:t>
            </a:r>
            <a:endParaRPr b="0" i="0" sz="1650" u="none" cap="none" strike="noStrike">
              <a:solidFill>
                <a:schemeClr val="dk1"/>
              </a:solidFill>
              <a:latin typeface="Calibri"/>
              <a:ea typeface="Calibri"/>
              <a:cs typeface="Calibri"/>
              <a:sym typeface="Calibri"/>
            </a:endParaRPr>
          </a:p>
        </p:txBody>
      </p:sp>
      <p:sp>
        <p:nvSpPr>
          <p:cNvPr id="501" name="Google Shape;501;p16"/>
          <p:cNvSpPr/>
          <p:nvPr/>
        </p:nvSpPr>
        <p:spPr>
          <a:xfrm>
            <a:off x="1333500" y="3776335"/>
            <a:ext cx="84798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1350"/>
              <a:buFont typeface="Work Sans"/>
              <a:buNone/>
            </a:pPr>
            <a:r>
              <a:rPr lang="en-US" sz="1350">
                <a:solidFill>
                  <a:srgbClr val="FFFFFF"/>
                </a:solidFill>
                <a:latin typeface="Work Sans"/>
                <a:ea typeface="Work Sans"/>
                <a:cs typeface="Work Sans"/>
                <a:sym typeface="Work Sans"/>
              </a:rPr>
              <a:t>&lt;</a:t>
            </a:r>
            <a:r>
              <a:rPr b="0" i="0" lang="en-US" sz="1350" u="none" cap="none" strike="noStrike">
                <a:solidFill>
                  <a:srgbClr val="FFFFFF"/>
                </a:solidFill>
                <a:latin typeface="Work Sans"/>
                <a:ea typeface="Work Sans"/>
                <a:cs typeface="Work Sans"/>
                <a:sym typeface="Work Sans"/>
              </a:rPr>
              <a:t>#&gt; Standard licenses today</a:t>
            </a:r>
            <a:endParaRPr b="0" i="0" sz="1350" u="none" cap="none" strike="noStrike">
              <a:solidFill>
                <a:schemeClr val="dk1"/>
              </a:solidFill>
              <a:latin typeface="Calibri"/>
              <a:ea typeface="Calibri"/>
              <a:cs typeface="Calibri"/>
              <a:sym typeface="Calibri"/>
            </a:endParaRPr>
          </a:p>
        </p:txBody>
      </p:sp>
      <p:sp>
        <p:nvSpPr>
          <p:cNvPr id="502" name="Google Shape;502;p16"/>
          <p:cNvSpPr/>
          <p:nvPr/>
        </p:nvSpPr>
        <p:spPr>
          <a:xfrm>
            <a:off x="1333500" y="4090660"/>
            <a:ext cx="84798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1350"/>
              <a:buFont typeface="Work Sans"/>
              <a:buNone/>
            </a:pPr>
            <a:r>
              <a:rPr lang="en-US" sz="1350">
                <a:solidFill>
                  <a:srgbClr val="FFFFFF"/>
                </a:solidFill>
                <a:latin typeface="Work Sans"/>
                <a:ea typeface="Work Sans"/>
                <a:cs typeface="Work Sans"/>
                <a:sym typeface="Work Sans"/>
              </a:rPr>
              <a:t>&lt;</a:t>
            </a:r>
            <a:r>
              <a:rPr b="0" i="0" lang="en-US" sz="1350" u="none" cap="none" strike="noStrike">
                <a:solidFill>
                  <a:srgbClr val="FFFFFF"/>
                </a:solidFill>
                <a:latin typeface="Work Sans"/>
                <a:ea typeface="Work Sans"/>
                <a:cs typeface="Work Sans"/>
                <a:sym typeface="Work Sans"/>
              </a:rPr>
              <a:t>#&gt; Pro licenses today</a:t>
            </a:r>
            <a:endParaRPr b="0" i="0" sz="1350" u="none" cap="none" strike="noStrike">
              <a:solidFill>
                <a:schemeClr val="dk1"/>
              </a:solidFill>
              <a:latin typeface="Calibri"/>
              <a:ea typeface="Calibri"/>
              <a:cs typeface="Calibri"/>
              <a:sym typeface="Calibri"/>
            </a:endParaRPr>
          </a:p>
        </p:txBody>
      </p:sp>
      <p:sp>
        <p:nvSpPr>
          <p:cNvPr id="503" name="Google Shape;503;p16"/>
          <p:cNvSpPr/>
          <p:nvPr/>
        </p:nvSpPr>
        <p:spPr>
          <a:xfrm>
            <a:off x="1333500" y="4404985"/>
            <a:ext cx="84798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1350"/>
              <a:buFont typeface="Work Sans"/>
              <a:buNone/>
            </a:pPr>
            <a:r>
              <a:rPr lang="en-US" sz="1350">
                <a:solidFill>
                  <a:srgbClr val="FFFFFF"/>
                </a:solidFill>
                <a:latin typeface="Work Sans"/>
                <a:ea typeface="Work Sans"/>
                <a:cs typeface="Work Sans"/>
                <a:sym typeface="Work Sans"/>
              </a:rPr>
              <a:t>&lt;</a:t>
            </a:r>
            <a:r>
              <a:rPr b="0" i="0" lang="en-US" sz="1350" u="none" cap="none" strike="noStrike">
                <a:solidFill>
                  <a:srgbClr val="FFFFFF"/>
                </a:solidFill>
                <a:latin typeface="Work Sans"/>
                <a:ea typeface="Work Sans"/>
                <a:cs typeface="Work Sans"/>
                <a:sym typeface="Work Sans"/>
              </a:rPr>
              <a:t>#&gt; Geographic Calculator licenses</a:t>
            </a:r>
            <a:endParaRPr b="0" i="0" sz="1350" u="none" cap="none" strike="noStrike">
              <a:solidFill>
                <a:schemeClr val="dk1"/>
              </a:solidFill>
              <a:latin typeface="Calibri"/>
              <a:ea typeface="Calibri"/>
              <a:cs typeface="Calibri"/>
              <a:sym typeface="Calibri"/>
            </a:endParaRPr>
          </a:p>
        </p:txBody>
      </p:sp>
      <p:sp>
        <p:nvSpPr>
          <p:cNvPr id="504" name="Google Shape;504;p16"/>
          <p:cNvSpPr/>
          <p:nvPr/>
        </p:nvSpPr>
        <p:spPr>
          <a:xfrm>
            <a:off x="1333500" y="4719310"/>
            <a:ext cx="84798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1350"/>
              <a:buFont typeface="Work Sans"/>
              <a:buNone/>
            </a:pPr>
            <a:r>
              <a:rPr lang="en-US" sz="1350">
                <a:solidFill>
                  <a:srgbClr val="FFFFFF"/>
                </a:solidFill>
                <a:latin typeface="Work Sans"/>
                <a:ea typeface="Work Sans"/>
                <a:cs typeface="Work Sans"/>
                <a:sym typeface="Work Sans"/>
              </a:rPr>
              <a:t>&lt;</a:t>
            </a:r>
            <a:r>
              <a:rPr b="0" i="0" lang="en-US" sz="1350" u="none" cap="none" strike="noStrike">
                <a:solidFill>
                  <a:srgbClr val="FFFFFF"/>
                </a:solidFill>
                <a:latin typeface="Work Sans"/>
                <a:ea typeface="Work Sans"/>
                <a:cs typeface="Work Sans"/>
                <a:sym typeface="Work Sans"/>
              </a:rPr>
              <a:t>#&gt; MAPublisher / LabelPro licenses</a:t>
            </a:r>
            <a:endParaRPr b="0" i="0" sz="1350" u="none" cap="none" strike="noStrike">
              <a:solidFill>
                <a:schemeClr val="dk1"/>
              </a:solidFill>
              <a:latin typeface="Calibri"/>
              <a:ea typeface="Calibri"/>
              <a:cs typeface="Calibri"/>
              <a:sym typeface="Calibri"/>
            </a:endParaRPr>
          </a:p>
        </p:txBody>
      </p:sp>
      <p:sp>
        <p:nvSpPr>
          <p:cNvPr id="505" name="Google Shape;505;p16"/>
          <p:cNvSpPr/>
          <p:nvPr/>
        </p:nvSpPr>
        <p:spPr>
          <a:xfrm>
            <a:off x="1463221" y="5372074"/>
            <a:ext cx="8479800" cy="600000"/>
          </a:xfrm>
          <a:prstGeom prst="rect">
            <a:avLst/>
          </a:prstGeom>
          <a:noFill/>
          <a:ln>
            <a:noFill/>
          </a:ln>
        </p:spPr>
        <p:txBody>
          <a:bodyPr anchorCtr="0" anchor="t" bIns="25400" lIns="25400" spcFirstLastPara="1" rIns="25400" wrap="square" tIns="25400">
            <a:noAutofit/>
          </a:bodyPr>
          <a:lstStyle/>
          <a:p>
            <a:pPr indent="0" lvl="0" marL="0" marR="0" rtl="0" algn="l">
              <a:lnSpc>
                <a:spcPct val="100000"/>
              </a:lnSpc>
              <a:spcBef>
                <a:spcPts val="0"/>
              </a:spcBef>
              <a:spcAft>
                <a:spcPts val="0"/>
              </a:spcAft>
              <a:buClr>
                <a:srgbClr val="FFFFFF"/>
              </a:buClr>
              <a:buSzPts val="4200"/>
              <a:buFont typeface="Funnel Sans"/>
              <a:buNone/>
            </a:pPr>
            <a:r>
              <a:rPr b="0" i="0" lang="en-US" sz="4200" u="none" cap="none" strike="noStrike">
                <a:solidFill>
                  <a:srgbClr val="FFFFFF"/>
                </a:solidFill>
                <a:latin typeface="Funnel Sans"/>
                <a:ea typeface="Funnel Sans"/>
                <a:cs typeface="Funnel Sans"/>
                <a:sym typeface="Funnel Sans"/>
              </a:rPr>
              <a:t>$ ‹ </a:t>
            </a:r>
            <a:r>
              <a:rPr b="0" i="0" lang="en-US" sz="4200" u="none" cap="none" strike="noStrike">
                <a:solidFill>
                  <a:srgbClr val="FFFFFF"/>
                </a:solidFill>
                <a:latin typeface="Funnel Sans"/>
                <a:ea typeface="Funnel Sans"/>
                <a:cs typeface="Funnel Sans"/>
                <a:sym typeface="Funnel Sans"/>
              </a:rPr>
              <a:t>›</a:t>
            </a:r>
            <a:endParaRPr b="0" i="0" sz="4200" u="none" cap="none" strike="noStrike">
              <a:solidFill>
                <a:schemeClr val="dk1"/>
              </a:solidFill>
              <a:latin typeface="Calibri"/>
              <a:ea typeface="Calibri"/>
              <a:cs typeface="Calibri"/>
              <a:sym typeface="Calibri"/>
            </a:endParaRPr>
          </a:p>
        </p:txBody>
      </p:sp>
      <p:sp>
        <p:nvSpPr>
          <p:cNvPr id="506" name="Google Shape;506;p16"/>
          <p:cNvSpPr/>
          <p:nvPr/>
        </p:nvSpPr>
        <p:spPr>
          <a:xfrm>
            <a:off x="1333500" y="6419824"/>
            <a:ext cx="8479800" cy="285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2E1CC"/>
              </a:buClr>
              <a:buSzPts val="1650"/>
              <a:buFont typeface="Work Sans"/>
              <a:buNone/>
            </a:pPr>
            <a:r>
              <a:rPr b="0" i="0" lang="en-US" sz="1650" u="none" cap="none" strike="noStrike">
                <a:solidFill>
                  <a:srgbClr val="F2E1CC"/>
                </a:solidFill>
                <a:latin typeface="Work Sans"/>
                <a:ea typeface="Work Sans"/>
                <a:cs typeface="Work Sans"/>
                <a:sym typeface="Work Sans"/>
              </a:rPr>
              <a:t>Subscription, right-sized</a:t>
            </a:r>
            <a:endParaRPr b="0" i="0" sz="1650" u="none" cap="none" strike="noStrike">
              <a:solidFill>
                <a:schemeClr val="dk1"/>
              </a:solidFill>
              <a:latin typeface="Calibri"/>
              <a:ea typeface="Calibri"/>
              <a:cs typeface="Calibri"/>
              <a:sym typeface="Calibri"/>
            </a:endParaRPr>
          </a:p>
        </p:txBody>
      </p:sp>
      <p:sp>
        <p:nvSpPr>
          <p:cNvPr id="507" name="Google Shape;507;p16"/>
          <p:cNvSpPr/>
          <p:nvPr/>
        </p:nvSpPr>
        <p:spPr>
          <a:xfrm>
            <a:off x="1333500" y="6857974"/>
            <a:ext cx="84798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2E1CC"/>
              </a:buClr>
              <a:buSzPts val="1350"/>
              <a:buFont typeface="Work Sans"/>
              <a:buNone/>
            </a:pPr>
            <a:r>
              <a:rPr lang="en-US" sz="1350">
                <a:solidFill>
                  <a:srgbClr val="F2E1CC"/>
                </a:solidFill>
                <a:latin typeface="Work Sans"/>
                <a:ea typeface="Work Sans"/>
                <a:cs typeface="Work Sans"/>
                <a:sym typeface="Work Sans"/>
              </a:rPr>
              <a:t>&lt;</a:t>
            </a:r>
            <a:r>
              <a:rPr b="0" i="0" lang="en-US" sz="1350" u="none" cap="none" strike="noStrike">
                <a:solidFill>
                  <a:srgbClr val="F2E1CC"/>
                </a:solidFill>
                <a:latin typeface="Work Sans"/>
                <a:ea typeface="Work Sans"/>
                <a:cs typeface="Work Sans"/>
                <a:sym typeface="Work Sans"/>
              </a:rPr>
              <a:t>#&gt; Essentials licenses</a:t>
            </a:r>
            <a:endParaRPr b="0" i="0" sz="1350" u="none" cap="none" strike="noStrike">
              <a:solidFill>
                <a:schemeClr val="dk1"/>
              </a:solidFill>
              <a:latin typeface="Calibri"/>
              <a:ea typeface="Calibri"/>
              <a:cs typeface="Calibri"/>
              <a:sym typeface="Calibri"/>
            </a:endParaRPr>
          </a:p>
        </p:txBody>
      </p:sp>
      <p:sp>
        <p:nvSpPr>
          <p:cNvPr id="508" name="Google Shape;508;p16"/>
          <p:cNvSpPr/>
          <p:nvPr/>
        </p:nvSpPr>
        <p:spPr>
          <a:xfrm>
            <a:off x="1333500" y="7172299"/>
            <a:ext cx="84798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2E1CC"/>
              </a:buClr>
              <a:buSzPts val="1350"/>
              <a:buFont typeface="Work Sans"/>
              <a:buNone/>
            </a:pPr>
            <a:r>
              <a:rPr lang="en-US" sz="1350">
                <a:solidFill>
                  <a:srgbClr val="F2E1CC"/>
                </a:solidFill>
                <a:latin typeface="Work Sans"/>
                <a:ea typeface="Work Sans"/>
                <a:cs typeface="Work Sans"/>
                <a:sym typeface="Work Sans"/>
              </a:rPr>
              <a:t>&lt;</a:t>
            </a:r>
            <a:r>
              <a:rPr b="0" i="0" lang="en-US" sz="1350" u="none" cap="none" strike="noStrike">
                <a:solidFill>
                  <a:srgbClr val="F2E1CC"/>
                </a:solidFill>
                <a:latin typeface="Work Sans"/>
                <a:ea typeface="Work Sans"/>
                <a:cs typeface="Work Sans"/>
                <a:sym typeface="Work Sans"/>
              </a:rPr>
              <a:t>#&gt; Advanced licenses</a:t>
            </a:r>
            <a:endParaRPr b="0" i="0" sz="1350" u="none" cap="none" strike="noStrike">
              <a:solidFill>
                <a:schemeClr val="dk1"/>
              </a:solidFill>
              <a:latin typeface="Calibri"/>
              <a:ea typeface="Calibri"/>
              <a:cs typeface="Calibri"/>
              <a:sym typeface="Calibri"/>
            </a:endParaRPr>
          </a:p>
        </p:txBody>
      </p:sp>
      <p:sp>
        <p:nvSpPr>
          <p:cNvPr id="509" name="Google Shape;509;p16"/>
          <p:cNvSpPr/>
          <p:nvPr/>
        </p:nvSpPr>
        <p:spPr>
          <a:xfrm>
            <a:off x="1333500" y="7486624"/>
            <a:ext cx="84798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2E1CC"/>
              </a:buClr>
              <a:buSzPts val="1350"/>
              <a:buFont typeface="Work Sans"/>
              <a:buNone/>
            </a:pPr>
            <a:r>
              <a:rPr lang="en-US" sz="1350">
                <a:solidFill>
                  <a:srgbClr val="F2E1CC"/>
                </a:solidFill>
                <a:latin typeface="Work Sans"/>
                <a:ea typeface="Work Sans"/>
                <a:cs typeface="Work Sans"/>
                <a:sym typeface="Work Sans"/>
              </a:rPr>
              <a:t>&lt;</a:t>
            </a:r>
            <a:r>
              <a:rPr b="0" i="0" lang="en-US" sz="1350" u="none" cap="none" strike="noStrike">
                <a:solidFill>
                  <a:srgbClr val="F2E1CC"/>
                </a:solidFill>
                <a:latin typeface="Work Sans"/>
                <a:ea typeface="Work Sans"/>
                <a:cs typeface="Work Sans"/>
                <a:sym typeface="Work Sans"/>
              </a:rPr>
              <a:t>#&gt; Professional licenses</a:t>
            </a:r>
            <a:endParaRPr b="0" i="0" sz="1350" u="none" cap="none" strike="noStrike">
              <a:solidFill>
                <a:schemeClr val="dk1"/>
              </a:solidFill>
              <a:latin typeface="Calibri"/>
              <a:ea typeface="Calibri"/>
              <a:cs typeface="Calibri"/>
              <a:sym typeface="Calibri"/>
            </a:endParaRPr>
          </a:p>
        </p:txBody>
      </p:sp>
      <p:sp>
        <p:nvSpPr>
          <p:cNvPr id="510" name="Google Shape;510;p16"/>
          <p:cNvSpPr/>
          <p:nvPr/>
        </p:nvSpPr>
        <p:spPr>
          <a:xfrm>
            <a:off x="1463221" y="7915249"/>
            <a:ext cx="8479800" cy="600000"/>
          </a:xfrm>
          <a:prstGeom prst="rect">
            <a:avLst/>
          </a:prstGeom>
          <a:noFill/>
          <a:ln>
            <a:noFill/>
          </a:ln>
        </p:spPr>
        <p:txBody>
          <a:bodyPr anchorCtr="0" anchor="t" bIns="25400" lIns="25400" spcFirstLastPara="1" rIns="25400" wrap="square" tIns="25400">
            <a:noAutofit/>
          </a:bodyPr>
          <a:lstStyle/>
          <a:p>
            <a:pPr indent="0" lvl="0" marL="0" marR="0" rtl="0" algn="l">
              <a:lnSpc>
                <a:spcPct val="100000"/>
              </a:lnSpc>
              <a:spcBef>
                <a:spcPts val="0"/>
              </a:spcBef>
              <a:spcAft>
                <a:spcPts val="0"/>
              </a:spcAft>
              <a:buClr>
                <a:srgbClr val="24D267"/>
              </a:buClr>
              <a:buSzPts val="4200"/>
              <a:buFont typeface="Funnel Sans"/>
              <a:buNone/>
            </a:pPr>
            <a:r>
              <a:rPr b="0" i="0" lang="en-US" sz="4200" u="none" cap="none" strike="noStrike">
                <a:solidFill>
                  <a:srgbClr val="24D267"/>
                </a:solidFill>
                <a:latin typeface="Funnel Sans"/>
                <a:ea typeface="Funnel Sans"/>
                <a:cs typeface="Funnel Sans"/>
                <a:sym typeface="Funnel Sans"/>
              </a:rPr>
              <a:t>$ ‹ ›</a:t>
            </a:r>
            <a:endParaRPr b="0" i="0" sz="4200" u="none" cap="none" strike="noStrike">
              <a:solidFill>
                <a:schemeClr val="dk1"/>
              </a:solidFill>
              <a:latin typeface="Calibri"/>
              <a:ea typeface="Calibri"/>
              <a:cs typeface="Calibri"/>
              <a:sym typeface="Calibri"/>
            </a:endParaRPr>
          </a:p>
        </p:txBody>
      </p:sp>
      <p:sp>
        <p:nvSpPr>
          <p:cNvPr id="511" name="Google Shape;511;p16"/>
          <p:cNvSpPr/>
          <p:nvPr/>
        </p:nvSpPr>
        <p:spPr>
          <a:xfrm>
            <a:off x="10014049" y="2623810"/>
            <a:ext cx="78858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WHAT THE SUBSCRIPTION ADDS</a:t>
            </a:r>
            <a:endParaRPr b="0" i="0" sz="1350" u="none" cap="none" strike="noStrike">
              <a:solidFill>
                <a:schemeClr val="dk1"/>
              </a:solidFill>
              <a:latin typeface="Calibri"/>
              <a:ea typeface="Calibri"/>
              <a:cs typeface="Calibri"/>
              <a:sym typeface="Calibri"/>
            </a:endParaRPr>
          </a:p>
        </p:txBody>
      </p:sp>
      <p:sp>
        <p:nvSpPr>
          <p:cNvPr id="512" name="Google Shape;512;p16"/>
          <p:cNvSpPr/>
          <p:nvPr/>
        </p:nvSpPr>
        <p:spPr>
          <a:xfrm>
            <a:off x="10014050" y="3090523"/>
            <a:ext cx="3508200" cy="194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13" name="Google Shape;513;p16"/>
          <p:cNvPicPr preferRelativeResize="0"/>
          <p:nvPr/>
        </p:nvPicPr>
        <p:blipFill rotWithShape="1">
          <a:blip r:embed="rId3">
            <a:alphaModFix/>
          </a:blip>
          <a:srcRect b="0" l="0" r="0" t="0"/>
          <a:stretch/>
        </p:blipFill>
        <p:spPr>
          <a:xfrm>
            <a:off x="10223599" y="3357235"/>
            <a:ext cx="361950" cy="361950"/>
          </a:xfrm>
          <a:prstGeom prst="rect">
            <a:avLst/>
          </a:prstGeom>
          <a:noFill/>
          <a:ln>
            <a:noFill/>
          </a:ln>
        </p:spPr>
      </p:pic>
      <p:sp>
        <p:nvSpPr>
          <p:cNvPr id="514" name="Google Shape;514;p16"/>
          <p:cNvSpPr/>
          <p:nvPr/>
        </p:nvSpPr>
        <p:spPr>
          <a:xfrm>
            <a:off x="10214074" y="3843010"/>
            <a:ext cx="3201300" cy="8382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002C38"/>
              </a:buClr>
              <a:buSzPts val="1500"/>
              <a:buFont typeface="Work Sans"/>
              <a:buNone/>
            </a:pPr>
            <a:r>
              <a:rPr b="0" i="0" lang="en-US" sz="1500" u="none" cap="none" strike="noStrike">
                <a:solidFill>
                  <a:srgbClr val="002C38"/>
                </a:solidFill>
                <a:latin typeface="Work Sans"/>
                <a:ea typeface="Work Sans"/>
                <a:cs typeface="Work Sans"/>
                <a:sym typeface="Work Sans"/>
              </a:rPr>
              <a:t>Blue Marble Hub — manage users and licenses yourself, no tickets.</a:t>
            </a:r>
            <a:endParaRPr b="0" i="0" sz="1500" u="none" cap="none" strike="noStrike">
              <a:solidFill>
                <a:schemeClr val="dk1"/>
              </a:solidFill>
              <a:latin typeface="Calibri"/>
              <a:ea typeface="Calibri"/>
              <a:cs typeface="Calibri"/>
              <a:sym typeface="Calibri"/>
            </a:endParaRPr>
          </a:p>
        </p:txBody>
      </p:sp>
      <p:sp>
        <p:nvSpPr>
          <p:cNvPr id="515" name="Google Shape;515;p16"/>
          <p:cNvSpPr/>
          <p:nvPr/>
        </p:nvSpPr>
        <p:spPr>
          <a:xfrm>
            <a:off x="10014050" y="5192965"/>
            <a:ext cx="3508200" cy="16326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16" name="Google Shape;516;p16"/>
          <p:cNvPicPr preferRelativeResize="0"/>
          <p:nvPr/>
        </p:nvPicPr>
        <p:blipFill rotWithShape="1">
          <a:blip r:embed="rId4">
            <a:alphaModFix/>
          </a:blip>
          <a:srcRect b="0" l="0" r="0" t="0"/>
          <a:stretch/>
        </p:blipFill>
        <p:spPr>
          <a:xfrm>
            <a:off x="10223599" y="5502104"/>
            <a:ext cx="361950" cy="361950"/>
          </a:xfrm>
          <a:prstGeom prst="rect">
            <a:avLst/>
          </a:prstGeom>
          <a:noFill/>
          <a:ln>
            <a:noFill/>
          </a:ln>
        </p:spPr>
      </p:pic>
      <p:sp>
        <p:nvSpPr>
          <p:cNvPr id="517" name="Google Shape;517;p16"/>
          <p:cNvSpPr/>
          <p:nvPr/>
        </p:nvSpPr>
        <p:spPr>
          <a:xfrm>
            <a:off x="10214074" y="5987879"/>
            <a:ext cx="3201300" cy="5715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002C38"/>
              </a:buClr>
              <a:buSzPts val="1500"/>
              <a:buFont typeface="Work Sans"/>
              <a:buNone/>
            </a:pPr>
            <a:r>
              <a:rPr b="0" i="0" lang="en-US" sz="1500" u="none" cap="none" strike="noStrike">
                <a:solidFill>
                  <a:srgbClr val="002C38"/>
                </a:solidFill>
                <a:latin typeface="Work Sans"/>
                <a:ea typeface="Work Sans"/>
                <a:cs typeface="Work Sans"/>
                <a:sym typeface="Work Sans"/>
              </a:rPr>
              <a:t>Support and the full training library, included.</a:t>
            </a:r>
            <a:endParaRPr b="0" i="0" sz="1500" u="none" cap="none" strike="noStrike">
              <a:solidFill>
                <a:schemeClr val="dk1"/>
              </a:solidFill>
              <a:latin typeface="Calibri"/>
              <a:ea typeface="Calibri"/>
              <a:cs typeface="Calibri"/>
              <a:sym typeface="Calibri"/>
            </a:endParaRPr>
          </a:p>
        </p:txBody>
      </p:sp>
      <p:sp>
        <p:nvSpPr>
          <p:cNvPr id="518" name="Google Shape;518;p16"/>
          <p:cNvSpPr/>
          <p:nvPr/>
        </p:nvSpPr>
        <p:spPr>
          <a:xfrm>
            <a:off x="10014050" y="6982276"/>
            <a:ext cx="3508200" cy="16326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19" name="Google Shape;519;p16"/>
          <p:cNvPicPr preferRelativeResize="0"/>
          <p:nvPr/>
        </p:nvPicPr>
        <p:blipFill rotWithShape="1">
          <a:blip r:embed="rId5">
            <a:alphaModFix/>
          </a:blip>
          <a:srcRect b="0" l="0" r="0" t="0"/>
          <a:stretch/>
        </p:blipFill>
        <p:spPr>
          <a:xfrm>
            <a:off x="10223599" y="7268120"/>
            <a:ext cx="361950" cy="361950"/>
          </a:xfrm>
          <a:prstGeom prst="rect">
            <a:avLst/>
          </a:prstGeom>
          <a:noFill/>
          <a:ln>
            <a:noFill/>
          </a:ln>
        </p:spPr>
      </p:pic>
      <p:sp>
        <p:nvSpPr>
          <p:cNvPr id="520" name="Google Shape;520;p16"/>
          <p:cNvSpPr/>
          <p:nvPr/>
        </p:nvSpPr>
        <p:spPr>
          <a:xfrm>
            <a:off x="10214074" y="7753895"/>
            <a:ext cx="3201300" cy="5715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002C38"/>
              </a:buClr>
              <a:buSzPts val="1500"/>
              <a:buFont typeface="Work Sans"/>
              <a:buNone/>
            </a:pPr>
            <a:r>
              <a:rPr b="0" i="0" lang="en-US" sz="1500" u="none" cap="none" strike="noStrike">
                <a:solidFill>
                  <a:srgbClr val="002C38"/>
                </a:solidFill>
                <a:latin typeface="Work Sans"/>
                <a:ea typeface="Work Sans"/>
                <a:cs typeface="Work Sans"/>
                <a:sym typeface="Work Sans"/>
              </a:rPr>
              <a:t>Coordinate transformation built into every tier.</a:t>
            </a:r>
            <a:endParaRPr b="0" i="0" sz="1500" u="none" cap="none" strike="noStrike">
              <a:solidFill>
                <a:schemeClr val="dk1"/>
              </a:solidFill>
              <a:latin typeface="Calibri"/>
              <a:ea typeface="Calibri"/>
              <a:cs typeface="Calibri"/>
              <a:sym typeface="Calibri"/>
            </a:endParaRPr>
          </a:p>
        </p:txBody>
      </p:sp>
      <p:sp>
        <p:nvSpPr>
          <p:cNvPr id="521" name="Google Shape;521;p16"/>
          <p:cNvSpPr/>
          <p:nvPr/>
        </p:nvSpPr>
        <p:spPr>
          <a:xfrm>
            <a:off x="13674775" y="3090523"/>
            <a:ext cx="3508200" cy="19458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22" name="Google Shape;522;p16"/>
          <p:cNvPicPr preferRelativeResize="0"/>
          <p:nvPr/>
        </p:nvPicPr>
        <p:blipFill rotWithShape="1">
          <a:blip r:embed="rId6">
            <a:alphaModFix/>
          </a:blip>
          <a:srcRect b="0" l="0" r="0" t="0"/>
          <a:stretch/>
        </p:blipFill>
        <p:spPr>
          <a:xfrm>
            <a:off x="13884325" y="3357235"/>
            <a:ext cx="361950" cy="361950"/>
          </a:xfrm>
          <a:prstGeom prst="rect">
            <a:avLst/>
          </a:prstGeom>
          <a:noFill/>
          <a:ln>
            <a:noFill/>
          </a:ln>
        </p:spPr>
      </p:pic>
      <p:sp>
        <p:nvSpPr>
          <p:cNvPr id="523" name="Google Shape;523;p16"/>
          <p:cNvSpPr/>
          <p:nvPr/>
        </p:nvSpPr>
        <p:spPr>
          <a:xfrm>
            <a:off x="13874800" y="3843010"/>
            <a:ext cx="3201300" cy="8382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002C38"/>
              </a:buClr>
              <a:buSzPts val="1500"/>
              <a:buFont typeface="Work Sans"/>
              <a:buNone/>
            </a:pPr>
            <a:r>
              <a:rPr b="0" i="0" lang="en-US" sz="1500" u="none" cap="none" strike="noStrike">
                <a:solidFill>
                  <a:srgbClr val="002C38"/>
                </a:solidFill>
                <a:latin typeface="Work Sans"/>
                <a:ea typeface="Work Sans"/>
                <a:cs typeface="Work Sans"/>
                <a:sym typeface="Work Sans"/>
              </a:rPr>
              <a:t>Software that stays current — four releases a year with security patches.</a:t>
            </a:r>
            <a:endParaRPr b="0" i="0" sz="1500" u="none" cap="none" strike="noStrike">
              <a:solidFill>
                <a:schemeClr val="dk1"/>
              </a:solidFill>
              <a:latin typeface="Calibri"/>
              <a:ea typeface="Calibri"/>
              <a:cs typeface="Calibri"/>
              <a:sym typeface="Calibri"/>
            </a:endParaRPr>
          </a:p>
        </p:txBody>
      </p:sp>
      <p:sp>
        <p:nvSpPr>
          <p:cNvPr id="524" name="Google Shape;524;p16"/>
          <p:cNvSpPr/>
          <p:nvPr/>
        </p:nvSpPr>
        <p:spPr>
          <a:xfrm>
            <a:off x="13674775" y="5192965"/>
            <a:ext cx="3508200" cy="16326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25" name="Google Shape;525;p16"/>
          <p:cNvPicPr preferRelativeResize="0"/>
          <p:nvPr/>
        </p:nvPicPr>
        <p:blipFill rotWithShape="1">
          <a:blip r:embed="rId7">
            <a:alphaModFix/>
          </a:blip>
          <a:srcRect b="0" l="0" r="0" t="0"/>
          <a:stretch/>
        </p:blipFill>
        <p:spPr>
          <a:xfrm>
            <a:off x="13884325" y="5502104"/>
            <a:ext cx="361950" cy="361950"/>
          </a:xfrm>
          <a:prstGeom prst="rect">
            <a:avLst/>
          </a:prstGeom>
          <a:noFill/>
          <a:ln>
            <a:noFill/>
          </a:ln>
        </p:spPr>
      </p:pic>
      <p:sp>
        <p:nvSpPr>
          <p:cNvPr id="526" name="Google Shape;526;p16"/>
          <p:cNvSpPr/>
          <p:nvPr/>
        </p:nvSpPr>
        <p:spPr>
          <a:xfrm>
            <a:off x="13874800" y="5987879"/>
            <a:ext cx="3201300" cy="5715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002C38"/>
              </a:buClr>
              <a:buSzPts val="1500"/>
              <a:buFont typeface="Work Sans"/>
              <a:buNone/>
            </a:pPr>
            <a:r>
              <a:rPr b="0" i="0" lang="en-US" sz="1500" u="none" cap="none" strike="noStrike">
                <a:solidFill>
                  <a:srgbClr val="002C38"/>
                </a:solidFill>
                <a:latin typeface="Work Sans"/>
                <a:ea typeface="Work Sans"/>
                <a:cs typeface="Work Sans"/>
                <a:sym typeface="Work Sans"/>
              </a:rPr>
              <a:t>Tiers sized to each person's work.</a:t>
            </a:r>
            <a:endParaRPr b="0" i="0" sz="1500" u="none" cap="none" strike="noStrike">
              <a:solidFill>
                <a:schemeClr val="dk1"/>
              </a:solidFill>
              <a:latin typeface="Calibri"/>
              <a:ea typeface="Calibri"/>
              <a:cs typeface="Calibri"/>
              <a:sym typeface="Calibri"/>
            </a:endParaRPr>
          </a:p>
        </p:txBody>
      </p:sp>
      <p:sp>
        <p:nvSpPr>
          <p:cNvPr id="527" name="Google Shape;527;p16"/>
          <p:cNvSpPr/>
          <p:nvPr/>
        </p:nvSpPr>
        <p:spPr>
          <a:xfrm>
            <a:off x="13674775" y="6982276"/>
            <a:ext cx="3508200" cy="16326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28" name="Google Shape;528;p16"/>
          <p:cNvPicPr preferRelativeResize="0"/>
          <p:nvPr/>
        </p:nvPicPr>
        <p:blipFill rotWithShape="1">
          <a:blip r:embed="rId8">
            <a:alphaModFix/>
          </a:blip>
          <a:srcRect b="0" l="0" r="0" t="0"/>
          <a:stretch/>
        </p:blipFill>
        <p:spPr>
          <a:xfrm>
            <a:off x="13884325" y="7268120"/>
            <a:ext cx="361950" cy="361950"/>
          </a:xfrm>
          <a:prstGeom prst="rect">
            <a:avLst/>
          </a:prstGeom>
          <a:noFill/>
          <a:ln>
            <a:noFill/>
          </a:ln>
        </p:spPr>
      </p:pic>
      <p:sp>
        <p:nvSpPr>
          <p:cNvPr id="529" name="Google Shape;529;p16"/>
          <p:cNvSpPr/>
          <p:nvPr/>
        </p:nvSpPr>
        <p:spPr>
          <a:xfrm>
            <a:off x="13874800" y="7753895"/>
            <a:ext cx="3201300" cy="5715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002C38"/>
              </a:buClr>
              <a:buSzPts val="1500"/>
              <a:buFont typeface="Work Sans"/>
              <a:buNone/>
            </a:pPr>
            <a:r>
              <a:rPr b="0" i="0" lang="en-US" sz="1500" u="none" cap="none" strike="noStrike">
                <a:solidFill>
                  <a:srgbClr val="002C38"/>
                </a:solidFill>
                <a:latin typeface="Work Sans"/>
                <a:ea typeface="Work Sans"/>
                <a:cs typeface="Work Sans"/>
                <a:sym typeface="Work Sans"/>
              </a:rPr>
              <a:t>Plus MAPublisher and LabelPro for the teams that use them.</a:t>
            </a:r>
            <a:endParaRPr b="0" i="0" sz="1500" u="none" cap="none" strike="noStrike">
              <a:solidFill>
                <a:schemeClr val="dk1"/>
              </a:solidFill>
              <a:latin typeface="Calibri"/>
              <a:ea typeface="Calibri"/>
              <a:cs typeface="Calibri"/>
              <a:sym typeface="Calibri"/>
            </a:endParaRPr>
          </a:p>
        </p:txBody>
      </p:sp>
      <p:sp>
        <p:nvSpPr>
          <p:cNvPr id="530" name="Google Shape;530;p16"/>
          <p:cNvSpPr/>
          <p:nvPr/>
        </p:nvSpPr>
        <p:spPr>
          <a:xfrm>
            <a:off x="1333500" y="5037795"/>
            <a:ext cx="84798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1350"/>
              <a:buFont typeface="Work Sans"/>
              <a:buNone/>
            </a:pPr>
            <a:r>
              <a:rPr lang="en-US" sz="1350">
                <a:solidFill>
                  <a:srgbClr val="FFFFFF"/>
                </a:solidFill>
                <a:latin typeface="Work Sans"/>
                <a:ea typeface="Work Sans"/>
                <a:cs typeface="Work Sans"/>
                <a:sym typeface="Work Sans"/>
              </a:rPr>
              <a:t>&lt;</a:t>
            </a:r>
            <a:r>
              <a:rPr b="0" i="0" lang="en-US" sz="1350" u="none" cap="none" strike="noStrike">
                <a:solidFill>
                  <a:srgbClr val="FFFFFF"/>
                </a:solidFill>
                <a:latin typeface="Work Sans"/>
                <a:ea typeface="Work Sans"/>
                <a:cs typeface="Work Sans"/>
                <a:sym typeface="Work Sans"/>
              </a:rPr>
              <a:t>#&gt; </a:t>
            </a:r>
            <a:r>
              <a:rPr lang="en-US" sz="1350">
                <a:solidFill>
                  <a:srgbClr val="FFFFFF"/>
                </a:solidFill>
                <a:latin typeface="Work Sans"/>
                <a:ea typeface="Work Sans"/>
                <a:cs typeface="Work Sans"/>
                <a:sym typeface="Work Sans"/>
              </a:rPr>
              <a:t>Maintenance &amp; Support</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4F3"/>
        </a:solidFill>
      </p:bgPr>
    </p:bg>
    <p:spTree>
      <p:nvGrpSpPr>
        <p:cNvPr id="535" name="Shape 535"/>
        <p:cNvGrpSpPr/>
        <p:nvPr/>
      </p:nvGrpSpPr>
      <p:grpSpPr>
        <a:xfrm>
          <a:off x="0" y="0"/>
          <a:ext cx="0" cy="0"/>
          <a:chOff x="0" y="0"/>
          <a:chExt cx="0" cy="0"/>
        </a:xfrm>
      </p:grpSpPr>
      <p:sp>
        <p:nvSpPr>
          <p:cNvPr id="536" name="Google Shape;536;p17"/>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THE REALITY CHECK</a:t>
            </a:r>
            <a:endParaRPr b="0" i="0" sz="1500" u="none" cap="none" strike="noStrike">
              <a:solidFill>
                <a:schemeClr val="dk1"/>
              </a:solidFill>
              <a:latin typeface="Calibri"/>
              <a:ea typeface="Calibri"/>
              <a:cs typeface="Calibri"/>
              <a:sym typeface="Calibri"/>
            </a:endParaRPr>
          </a:p>
        </p:txBody>
      </p:sp>
      <p:sp>
        <p:nvSpPr>
          <p:cNvPr id="537" name="Google Shape;537;p17"/>
          <p:cNvSpPr/>
          <p:nvPr/>
        </p:nvSpPr>
        <p:spPr>
          <a:xfrm>
            <a:off x="952500" y="111918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What happens to your current licenses?</a:t>
            </a:r>
            <a:endParaRPr b="0" i="0" sz="3900" u="none" cap="none" strike="noStrike">
              <a:solidFill>
                <a:schemeClr val="dk1"/>
              </a:solidFill>
              <a:latin typeface="Calibri"/>
              <a:ea typeface="Calibri"/>
              <a:cs typeface="Calibri"/>
              <a:sym typeface="Calibri"/>
            </a:endParaRPr>
          </a:p>
        </p:txBody>
      </p:sp>
      <p:sp>
        <p:nvSpPr>
          <p:cNvPr id="538" name="Google Shape;538;p17"/>
          <p:cNvSpPr/>
          <p:nvPr/>
        </p:nvSpPr>
        <p:spPr>
          <a:xfrm>
            <a:off x="952500" y="3907775"/>
            <a:ext cx="5308500" cy="38196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39" name="Google Shape;539;p17"/>
          <p:cNvPicPr preferRelativeResize="0"/>
          <p:nvPr/>
        </p:nvPicPr>
        <p:blipFill rotWithShape="1">
          <a:blip r:embed="rId3">
            <a:alphaModFix/>
          </a:blip>
          <a:srcRect b="0" l="0" r="0" t="0"/>
          <a:stretch/>
        </p:blipFill>
        <p:spPr>
          <a:xfrm>
            <a:off x="1304925" y="4258059"/>
            <a:ext cx="628650" cy="628650"/>
          </a:xfrm>
          <a:prstGeom prst="rect">
            <a:avLst/>
          </a:prstGeom>
          <a:noFill/>
          <a:ln>
            <a:noFill/>
          </a:ln>
        </p:spPr>
      </p:pic>
      <p:sp>
        <p:nvSpPr>
          <p:cNvPr id="540" name="Google Shape;540;p17"/>
          <p:cNvSpPr/>
          <p:nvPr/>
        </p:nvSpPr>
        <p:spPr>
          <a:xfrm>
            <a:off x="1304925" y="5134359"/>
            <a:ext cx="5064000" cy="352500"/>
          </a:xfrm>
          <a:prstGeom prst="rect">
            <a:avLst/>
          </a:prstGeom>
          <a:noFill/>
          <a:ln>
            <a:noFill/>
          </a:ln>
        </p:spPr>
        <p:txBody>
          <a:bodyPr anchorCtr="0" anchor="t" bIns="25400" lIns="25400" spcFirstLastPara="1" rIns="25400" wrap="square" tIns="25400">
            <a:noAutofit/>
          </a:bodyPr>
          <a:lstStyle/>
          <a:p>
            <a:pPr indent="0" lvl="0" marL="0" marR="0" rtl="0" algn="l">
              <a:lnSpc>
                <a:spcPct val="110000"/>
              </a:lnSpc>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You keep what you bought</a:t>
            </a:r>
            <a:endParaRPr b="0" i="0" sz="2250" u="none" cap="none" strike="noStrike">
              <a:solidFill>
                <a:schemeClr val="dk1"/>
              </a:solidFill>
              <a:latin typeface="Calibri"/>
              <a:ea typeface="Calibri"/>
              <a:cs typeface="Calibri"/>
              <a:sym typeface="Calibri"/>
            </a:endParaRPr>
          </a:p>
        </p:txBody>
      </p:sp>
      <p:sp>
        <p:nvSpPr>
          <p:cNvPr id="541" name="Google Shape;541;p17"/>
          <p:cNvSpPr/>
          <p:nvPr/>
        </p:nvSpPr>
        <p:spPr>
          <a:xfrm>
            <a:off x="1304925" y="5658234"/>
            <a:ext cx="4603800" cy="96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17"/>
          <p:cNvSpPr/>
          <p:nvPr/>
        </p:nvSpPr>
        <p:spPr>
          <a:xfrm>
            <a:off x="1304925" y="5877309"/>
            <a:ext cx="4741800" cy="1023900"/>
          </a:xfrm>
          <a:prstGeom prst="rect">
            <a:avLst/>
          </a:prstGeom>
          <a:noFill/>
          <a:ln>
            <a:noFill/>
          </a:ln>
        </p:spPr>
        <p:txBody>
          <a:bodyPr anchorCtr="0" anchor="t" bIns="25400" lIns="25400" spcFirstLastPara="1" rIns="25400" wrap="square" tIns="25400">
            <a:noAutofit/>
          </a:bodyPr>
          <a:lstStyle/>
          <a:p>
            <a:pPr indent="0" lvl="0" marL="0" marR="0" rtl="0" algn="l">
              <a:lnSpc>
                <a:spcPct val="150000"/>
              </a:lnSpc>
              <a:spcBef>
                <a:spcPts val="0"/>
              </a:spcBef>
              <a:spcAft>
                <a:spcPts val="0"/>
              </a:spcAft>
              <a:buClr>
                <a:srgbClr val="5E6468"/>
              </a:buClr>
              <a:buSzPts val="1725"/>
              <a:buFont typeface="Work Sans"/>
              <a:buNone/>
            </a:pPr>
            <a:r>
              <a:rPr b="0" i="0" lang="en-US" sz="1725" u="none" cap="none" strike="noStrike">
                <a:solidFill>
                  <a:srgbClr val="5E6468"/>
                </a:solidFill>
                <a:latin typeface="Work Sans"/>
                <a:ea typeface="Work Sans"/>
                <a:cs typeface="Work Sans"/>
                <a:sym typeface="Work Sans"/>
              </a:rPr>
              <a:t>Your existing perpetual licenses are yours to keep. They keep running on the version you currently have</a:t>
            </a:r>
            <a:r>
              <a:rPr lang="en-US" sz="1725">
                <a:solidFill>
                  <a:srgbClr val="5E6468"/>
                </a:solidFill>
                <a:latin typeface="Work Sans"/>
                <a:ea typeface="Work Sans"/>
                <a:cs typeface="Work Sans"/>
                <a:sym typeface="Work Sans"/>
              </a:rPr>
              <a:t>.</a:t>
            </a:r>
            <a:endParaRPr b="0" i="0" sz="1725" u="none" cap="none" strike="noStrike">
              <a:solidFill>
                <a:schemeClr val="dk1"/>
              </a:solidFill>
              <a:latin typeface="Calibri"/>
              <a:ea typeface="Calibri"/>
              <a:cs typeface="Calibri"/>
              <a:sym typeface="Calibri"/>
            </a:endParaRPr>
          </a:p>
        </p:txBody>
      </p:sp>
      <p:sp>
        <p:nvSpPr>
          <p:cNvPr id="543" name="Google Shape;543;p17"/>
          <p:cNvSpPr/>
          <p:nvPr/>
        </p:nvSpPr>
        <p:spPr>
          <a:xfrm>
            <a:off x="6489650" y="3907775"/>
            <a:ext cx="5308500" cy="38196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44" name="Google Shape;544;p17"/>
          <p:cNvPicPr preferRelativeResize="0"/>
          <p:nvPr/>
        </p:nvPicPr>
        <p:blipFill rotWithShape="1">
          <a:blip r:embed="rId4">
            <a:alphaModFix/>
          </a:blip>
          <a:srcRect b="0" l="0" r="0" t="0"/>
          <a:stretch/>
        </p:blipFill>
        <p:spPr>
          <a:xfrm>
            <a:off x="6842075" y="4258059"/>
            <a:ext cx="628650" cy="628650"/>
          </a:xfrm>
          <a:prstGeom prst="rect">
            <a:avLst/>
          </a:prstGeom>
          <a:noFill/>
          <a:ln>
            <a:noFill/>
          </a:ln>
        </p:spPr>
      </p:pic>
      <p:sp>
        <p:nvSpPr>
          <p:cNvPr id="545" name="Google Shape;545;p17"/>
          <p:cNvSpPr/>
          <p:nvPr/>
        </p:nvSpPr>
        <p:spPr>
          <a:xfrm>
            <a:off x="6842075" y="5134359"/>
            <a:ext cx="5064300" cy="352500"/>
          </a:xfrm>
          <a:prstGeom prst="rect">
            <a:avLst/>
          </a:prstGeom>
          <a:noFill/>
          <a:ln>
            <a:noFill/>
          </a:ln>
        </p:spPr>
        <p:txBody>
          <a:bodyPr anchorCtr="0" anchor="t" bIns="25400" lIns="25400" spcFirstLastPara="1" rIns="25400" wrap="square" tIns="25400">
            <a:noAutofit/>
          </a:bodyPr>
          <a:lstStyle/>
          <a:p>
            <a:pPr indent="0" lvl="0" marL="0" marR="0" rtl="0" algn="l">
              <a:lnSpc>
                <a:spcPct val="110000"/>
              </a:lnSpc>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You own your data</a:t>
            </a:r>
            <a:endParaRPr b="0" i="0" sz="2250" u="none" cap="none" strike="noStrike">
              <a:solidFill>
                <a:schemeClr val="dk1"/>
              </a:solidFill>
              <a:latin typeface="Calibri"/>
              <a:ea typeface="Calibri"/>
              <a:cs typeface="Calibri"/>
              <a:sym typeface="Calibri"/>
            </a:endParaRPr>
          </a:p>
        </p:txBody>
      </p:sp>
      <p:sp>
        <p:nvSpPr>
          <p:cNvPr id="546" name="Google Shape;546;p17"/>
          <p:cNvSpPr/>
          <p:nvPr/>
        </p:nvSpPr>
        <p:spPr>
          <a:xfrm>
            <a:off x="6842075" y="5658234"/>
            <a:ext cx="4603800" cy="96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7"/>
          <p:cNvSpPr/>
          <p:nvPr/>
        </p:nvSpPr>
        <p:spPr>
          <a:xfrm>
            <a:off x="6842075" y="5877309"/>
            <a:ext cx="4741800" cy="1023900"/>
          </a:xfrm>
          <a:prstGeom prst="rect">
            <a:avLst/>
          </a:prstGeom>
          <a:noFill/>
          <a:ln>
            <a:noFill/>
          </a:ln>
        </p:spPr>
        <p:txBody>
          <a:bodyPr anchorCtr="0" anchor="t" bIns="25400" lIns="25400" spcFirstLastPara="1" rIns="25400" wrap="square" tIns="25400">
            <a:noAutofit/>
          </a:bodyPr>
          <a:lstStyle/>
          <a:p>
            <a:pPr indent="0" lvl="0" marL="0" marR="0" rtl="0" algn="l">
              <a:lnSpc>
                <a:spcPct val="150000"/>
              </a:lnSpc>
              <a:spcBef>
                <a:spcPts val="0"/>
              </a:spcBef>
              <a:spcAft>
                <a:spcPts val="0"/>
              </a:spcAft>
              <a:buClr>
                <a:srgbClr val="5E6468"/>
              </a:buClr>
              <a:buSzPts val="1725"/>
              <a:buFont typeface="Work Sans"/>
              <a:buNone/>
            </a:pPr>
            <a:r>
              <a:rPr b="0" i="0" lang="en-US" sz="1725" u="none" cap="none" strike="noStrike">
                <a:solidFill>
                  <a:srgbClr val="5E6468"/>
                </a:solidFill>
                <a:latin typeface="Work Sans"/>
                <a:ea typeface="Work Sans"/>
                <a:cs typeface="Work Sans"/>
                <a:sym typeface="Work Sans"/>
              </a:rPr>
              <a:t>Everything you create stays local on your machine. No data is locked in a cloud if your subscription lapses.</a:t>
            </a:r>
            <a:endParaRPr b="0" i="0" sz="1725" u="none" cap="none" strike="noStrike">
              <a:solidFill>
                <a:schemeClr val="dk1"/>
              </a:solidFill>
              <a:latin typeface="Calibri"/>
              <a:ea typeface="Calibri"/>
              <a:cs typeface="Calibri"/>
              <a:sym typeface="Calibri"/>
            </a:endParaRPr>
          </a:p>
        </p:txBody>
      </p:sp>
      <p:sp>
        <p:nvSpPr>
          <p:cNvPr id="548" name="Google Shape;548;p17"/>
          <p:cNvSpPr/>
          <p:nvPr/>
        </p:nvSpPr>
        <p:spPr>
          <a:xfrm>
            <a:off x="12026875" y="3907775"/>
            <a:ext cx="5308500" cy="3819600"/>
          </a:xfrm>
          <a:prstGeom prst="rect">
            <a:avLst/>
          </a:prstGeom>
          <a:solidFill>
            <a:srgbClr val="FFFFFF"/>
          </a:solidFill>
          <a:ln cap="flat" cmpd="sng" w="9525">
            <a:solidFill>
              <a:srgbClr val="DEDE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49" name="Google Shape;549;p17"/>
          <p:cNvPicPr preferRelativeResize="0"/>
          <p:nvPr/>
        </p:nvPicPr>
        <p:blipFill rotWithShape="1">
          <a:blip r:embed="rId5">
            <a:alphaModFix/>
          </a:blip>
          <a:srcRect b="0" l="0" r="0" t="0"/>
          <a:stretch/>
        </p:blipFill>
        <p:spPr>
          <a:xfrm>
            <a:off x="12379300" y="4258059"/>
            <a:ext cx="628650" cy="628650"/>
          </a:xfrm>
          <a:prstGeom prst="rect">
            <a:avLst/>
          </a:prstGeom>
          <a:noFill/>
          <a:ln>
            <a:noFill/>
          </a:ln>
        </p:spPr>
      </p:pic>
      <p:sp>
        <p:nvSpPr>
          <p:cNvPr id="550" name="Google Shape;550;p17"/>
          <p:cNvSpPr/>
          <p:nvPr/>
        </p:nvSpPr>
        <p:spPr>
          <a:xfrm>
            <a:off x="12379300" y="5134359"/>
            <a:ext cx="5064000" cy="352500"/>
          </a:xfrm>
          <a:prstGeom prst="rect">
            <a:avLst/>
          </a:prstGeom>
          <a:noFill/>
          <a:ln>
            <a:noFill/>
          </a:ln>
        </p:spPr>
        <p:txBody>
          <a:bodyPr anchorCtr="0" anchor="t" bIns="25400" lIns="25400" spcFirstLastPara="1" rIns="25400" wrap="square" tIns="25400">
            <a:noAutofit/>
          </a:bodyPr>
          <a:lstStyle/>
          <a:p>
            <a:pPr indent="0" lvl="0" marL="0" marR="0" rtl="0" algn="l">
              <a:lnSpc>
                <a:spcPct val="110000"/>
              </a:lnSpc>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Supported through 2027</a:t>
            </a:r>
            <a:endParaRPr b="0" i="0" sz="2250" u="none" cap="none" strike="noStrike">
              <a:solidFill>
                <a:schemeClr val="dk1"/>
              </a:solidFill>
              <a:latin typeface="Calibri"/>
              <a:ea typeface="Calibri"/>
              <a:cs typeface="Calibri"/>
              <a:sym typeface="Calibri"/>
            </a:endParaRPr>
          </a:p>
        </p:txBody>
      </p:sp>
      <p:sp>
        <p:nvSpPr>
          <p:cNvPr id="551" name="Google Shape;551;p17"/>
          <p:cNvSpPr/>
          <p:nvPr/>
        </p:nvSpPr>
        <p:spPr>
          <a:xfrm>
            <a:off x="12379300" y="5658234"/>
            <a:ext cx="4603800" cy="9600"/>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17"/>
          <p:cNvSpPr/>
          <p:nvPr/>
        </p:nvSpPr>
        <p:spPr>
          <a:xfrm>
            <a:off x="12379300" y="5877309"/>
            <a:ext cx="4741800" cy="1352700"/>
          </a:xfrm>
          <a:prstGeom prst="rect">
            <a:avLst/>
          </a:prstGeom>
          <a:noFill/>
          <a:ln>
            <a:noFill/>
          </a:ln>
        </p:spPr>
        <p:txBody>
          <a:bodyPr anchorCtr="0" anchor="t" bIns="25400" lIns="25400" spcFirstLastPara="1" rIns="25400" wrap="square" tIns="25400">
            <a:noAutofit/>
          </a:bodyPr>
          <a:lstStyle/>
          <a:p>
            <a:pPr indent="0" lvl="0" marL="0" marR="0" rtl="0" algn="l">
              <a:lnSpc>
                <a:spcPct val="150000"/>
              </a:lnSpc>
              <a:spcBef>
                <a:spcPts val="0"/>
              </a:spcBef>
              <a:spcAft>
                <a:spcPts val="0"/>
              </a:spcAft>
              <a:buClr>
                <a:srgbClr val="5E6468"/>
              </a:buClr>
              <a:buSzPts val="1725"/>
              <a:buFont typeface="Work Sans"/>
              <a:buNone/>
            </a:pPr>
            <a:r>
              <a:rPr lang="en-US" sz="1725">
                <a:solidFill>
                  <a:srgbClr val="5E6468"/>
                </a:solidFill>
                <a:latin typeface="Work Sans"/>
                <a:ea typeface="Work Sans"/>
                <a:cs typeface="Work Sans"/>
                <a:sym typeface="Work Sans"/>
              </a:rPr>
              <a:t>You can r</a:t>
            </a:r>
            <a:r>
              <a:rPr b="0" i="0" lang="en-US" sz="1725" u="none" cap="none" strike="noStrike">
                <a:solidFill>
                  <a:srgbClr val="5E6468"/>
                </a:solidFill>
                <a:latin typeface="Work Sans"/>
                <a:ea typeface="Work Sans"/>
                <a:cs typeface="Work Sans"/>
                <a:sym typeface="Work Sans"/>
              </a:rPr>
              <a:t>enew perpetual licenses with M&amp;S for one full year </a:t>
            </a:r>
            <a:r>
              <a:rPr lang="en-US" sz="1725">
                <a:solidFill>
                  <a:srgbClr val="5E6468"/>
                </a:solidFill>
                <a:latin typeface="Work Sans"/>
                <a:ea typeface="Work Sans"/>
                <a:cs typeface="Work Sans"/>
                <a:sym typeface="Work Sans"/>
              </a:rPr>
              <a:t>(</a:t>
            </a:r>
            <a:r>
              <a:rPr b="0" i="0" lang="en-US" sz="1725" u="none" cap="none" strike="noStrike">
                <a:solidFill>
                  <a:srgbClr val="5E6468"/>
                </a:solidFill>
                <a:latin typeface="Work Sans"/>
                <a:ea typeface="Work Sans"/>
                <a:cs typeface="Work Sans"/>
                <a:sym typeface="Work Sans"/>
              </a:rPr>
              <a:t>through September 2027</a:t>
            </a:r>
            <a:r>
              <a:rPr lang="en-US" sz="1725">
                <a:solidFill>
                  <a:srgbClr val="5E6468"/>
                </a:solidFill>
                <a:latin typeface="Work Sans"/>
                <a:ea typeface="Work Sans"/>
                <a:cs typeface="Work Sans"/>
                <a:sym typeface="Work Sans"/>
              </a:rPr>
              <a:t>)</a:t>
            </a:r>
            <a:r>
              <a:rPr b="0" i="0" lang="en-US" sz="1725" u="none" cap="none" strike="noStrike">
                <a:solidFill>
                  <a:srgbClr val="5E6468"/>
                </a:solidFill>
                <a:latin typeface="Work Sans"/>
                <a:ea typeface="Work Sans"/>
                <a:cs typeface="Work Sans"/>
                <a:sym typeface="Work Sans"/>
              </a:rPr>
              <a:t> before subscription becomes the sole renewal option.</a:t>
            </a:r>
            <a:endParaRPr b="0" i="0" sz="1725"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4F3"/>
        </a:solidFill>
      </p:bgPr>
    </p:bg>
    <p:spTree>
      <p:nvGrpSpPr>
        <p:cNvPr id="557" name="Shape 557"/>
        <p:cNvGrpSpPr/>
        <p:nvPr/>
      </p:nvGrpSpPr>
      <p:grpSpPr>
        <a:xfrm>
          <a:off x="0" y="0"/>
          <a:ext cx="0" cy="0"/>
          <a:chOff x="0" y="0"/>
          <a:chExt cx="0" cy="0"/>
        </a:xfrm>
      </p:grpSpPr>
      <p:pic>
        <p:nvPicPr>
          <p:cNvPr id="558" name="Google Shape;558;p18" title="wide-perspective-of-wind-turbine-engineers-walking-2026-03-18-07-07-38-utc.jpg"/>
          <p:cNvPicPr preferRelativeResize="0"/>
          <p:nvPr/>
        </p:nvPicPr>
        <p:blipFill rotWithShape="1">
          <a:blip r:embed="rId3">
            <a:alphaModFix/>
          </a:blip>
          <a:srcRect b="2461" l="3985" r="0" t="15793"/>
          <a:stretch/>
        </p:blipFill>
        <p:spPr>
          <a:xfrm flipH="1">
            <a:off x="0" y="-24975"/>
            <a:ext cx="18288000" cy="10377549"/>
          </a:xfrm>
          <a:prstGeom prst="rect">
            <a:avLst/>
          </a:prstGeom>
          <a:noFill/>
          <a:ln>
            <a:noFill/>
          </a:ln>
        </p:spPr>
      </p:pic>
      <p:sp>
        <p:nvSpPr>
          <p:cNvPr id="559" name="Google Shape;559;p18"/>
          <p:cNvSpPr/>
          <p:nvPr/>
        </p:nvSpPr>
        <p:spPr>
          <a:xfrm rot="10800000">
            <a:off x="-78000" y="-27521"/>
            <a:ext cx="12788400" cy="10388400"/>
          </a:xfrm>
          <a:prstGeom prst="rect">
            <a:avLst/>
          </a:prstGeom>
          <a:gradFill>
            <a:gsLst>
              <a:gs pos="0">
                <a:srgbClr val="FFFFFF">
                  <a:alpha val="0"/>
                </a:srgbClr>
              </a:gs>
              <a:gs pos="100000">
                <a:srgbClr val="F5F4F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a:t>
            </a:r>
            <a:endParaRPr/>
          </a:p>
        </p:txBody>
      </p:sp>
      <p:sp>
        <p:nvSpPr>
          <p:cNvPr id="560" name="Google Shape;560;p18"/>
          <p:cNvSpPr/>
          <p:nvPr/>
        </p:nvSpPr>
        <p:spPr>
          <a:xfrm>
            <a:off x="952500" y="644387"/>
            <a:ext cx="18021300" cy="261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THE PATH TO SUBSCRIPTION</a:t>
            </a:r>
            <a:endParaRPr b="0" i="0" sz="1500" u="none" cap="none" strike="noStrike">
              <a:solidFill>
                <a:schemeClr val="dk1"/>
              </a:solidFill>
              <a:latin typeface="Calibri"/>
              <a:ea typeface="Calibri"/>
              <a:cs typeface="Calibri"/>
              <a:sym typeface="Calibri"/>
            </a:endParaRPr>
          </a:p>
        </p:txBody>
      </p:sp>
      <p:sp>
        <p:nvSpPr>
          <p:cNvPr id="561" name="Google Shape;561;p18"/>
          <p:cNvSpPr/>
          <p:nvPr/>
        </p:nvSpPr>
        <p:spPr>
          <a:xfrm>
            <a:off x="952500" y="1001575"/>
            <a:ext cx="18021300" cy="543300"/>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Renew now, switch when you're ready</a:t>
            </a:r>
            <a:endParaRPr b="0" i="0" sz="3900" u="none" cap="none" strike="noStrike">
              <a:solidFill>
                <a:schemeClr val="dk1"/>
              </a:solidFill>
              <a:latin typeface="Calibri"/>
              <a:ea typeface="Calibri"/>
              <a:cs typeface="Calibri"/>
              <a:sym typeface="Calibri"/>
            </a:endParaRPr>
          </a:p>
        </p:txBody>
      </p:sp>
      <p:sp>
        <p:nvSpPr>
          <p:cNvPr id="562" name="Google Shape;562;p18"/>
          <p:cNvSpPr/>
          <p:nvPr/>
        </p:nvSpPr>
        <p:spPr>
          <a:xfrm>
            <a:off x="952500" y="1735372"/>
            <a:ext cx="82896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350"/>
              <a:buFont typeface="Work Sans"/>
              <a:buNone/>
            </a:pPr>
            <a:r>
              <a:rPr b="1" i="0" lang="en-US" sz="1350" u="none" cap="none" strike="noStrike">
                <a:solidFill>
                  <a:srgbClr val="5E6468"/>
                </a:solidFill>
                <a:latin typeface="Work Sans"/>
                <a:ea typeface="Work Sans"/>
                <a:cs typeface="Work Sans"/>
                <a:sym typeface="Work Sans"/>
              </a:rPr>
              <a:t>KEY DATES</a:t>
            </a:r>
            <a:endParaRPr b="0" i="0" sz="1350" u="none" cap="none" strike="noStrike">
              <a:solidFill>
                <a:schemeClr val="dk1"/>
              </a:solidFill>
              <a:latin typeface="Calibri"/>
              <a:ea typeface="Calibri"/>
              <a:cs typeface="Calibri"/>
              <a:sym typeface="Calibri"/>
            </a:endParaRPr>
          </a:p>
        </p:txBody>
      </p:sp>
      <p:sp>
        <p:nvSpPr>
          <p:cNvPr id="563" name="Google Shape;563;p18"/>
          <p:cNvSpPr/>
          <p:nvPr/>
        </p:nvSpPr>
        <p:spPr>
          <a:xfrm>
            <a:off x="952500" y="2163987"/>
            <a:ext cx="8000100" cy="1137300"/>
          </a:xfrm>
          <a:prstGeom prst="rect">
            <a:avLst/>
          </a:prstGeom>
          <a:solidFill>
            <a:srgbClr val="FFFFFF"/>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18"/>
          <p:cNvSpPr/>
          <p:nvPr/>
        </p:nvSpPr>
        <p:spPr>
          <a:xfrm>
            <a:off x="952500" y="2163997"/>
            <a:ext cx="47700" cy="1137300"/>
          </a:xfrm>
          <a:prstGeom prst="rect">
            <a:avLst/>
          </a:prstGeom>
          <a:solidFill>
            <a:srgbClr val="C4C4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18"/>
          <p:cNvSpPr/>
          <p:nvPr/>
        </p:nvSpPr>
        <p:spPr>
          <a:xfrm>
            <a:off x="1228725" y="2344972"/>
            <a:ext cx="2585100" cy="357300"/>
          </a:xfrm>
          <a:prstGeom prst="rect">
            <a:avLst/>
          </a:prstGeom>
          <a:solidFill>
            <a:srgbClr val="2B76B6">
              <a:alpha val="1019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18"/>
          <p:cNvSpPr/>
          <p:nvPr/>
        </p:nvSpPr>
        <p:spPr>
          <a:xfrm>
            <a:off x="1228725" y="2683109"/>
            <a:ext cx="2585100" cy="19200"/>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8"/>
          <p:cNvSpPr/>
          <p:nvPr/>
        </p:nvSpPr>
        <p:spPr>
          <a:xfrm>
            <a:off x="1267946" y="2344972"/>
            <a:ext cx="2653200" cy="376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E4D8C"/>
              </a:buClr>
              <a:buSzPts val="2025"/>
              <a:buFont typeface="Funnel Sans"/>
              <a:buNone/>
            </a:pPr>
            <a:r>
              <a:rPr lang="en-US" sz="2025">
                <a:solidFill>
                  <a:srgbClr val="0E4D8C"/>
                </a:solidFill>
                <a:latin typeface="Funnel Sans"/>
                <a:ea typeface="Funnel Sans"/>
                <a:cs typeface="Funnel Sans"/>
                <a:sym typeface="Funnel Sans"/>
              </a:rPr>
              <a:t>&lt;</a:t>
            </a:r>
            <a:r>
              <a:rPr b="0" i="0" lang="en-US" sz="2025" u="none" cap="none" strike="noStrike">
                <a:solidFill>
                  <a:srgbClr val="0E4D8C"/>
                </a:solidFill>
                <a:latin typeface="Funnel Sans"/>
                <a:ea typeface="Funnel Sans"/>
                <a:cs typeface="Funnel Sans"/>
                <a:sym typeface="Funnel Sans"/>
              </a:rPr>
              <a:t> Your renewal date </a:t>
            </a:r>
            <a:r>
              <a:rPr lang="en-US" sz="2025">
                <a:solidFill>
                  <a:srgbClr val="0E4D8C"/>
                </a:solidFill>
                <a:latin typeface="Funnel Sans"/>
                <a:ea typeface="Funnel Sans"/>
                <a:cs typeface="Funnel Sans"/>
                <a:sym typeface="Funnel Sans"/>
              </a:rPr>
              <a:t>&gt;</a:t>
            </a:r>
            <a:endParaRPr b="0" i="0" sz="2025" u="none" cap="none" strike="noStrike">
              <a:solidFill>
                <a:schemeClr val="dk1"/>
              </a:solidFill>
              <a:latin typeface="Calibri"/>
              <a:ea typeface="Calibri"/>
              <a:cs typeface="Calibri"/>
              <a:sym typeface="Calibri"/>
            </a:endParaRPr>
          </a:p>
        </p:txBody>
      </p:sp>
      <p:sp>
        <p:nvSpPr>
          <p:cNvPr id="568" name="Google Shape;568;p18"/>
          <p:cNvSpPr/>
          <p:nvPr/>
        </p:nvSpPr>
        <p:spPr>
          <a:xfrm>
            <a:off x="1228725" y="2816459"/>
            <a:ext cx="7724100" cy="342000"/>
          </a:xfrm>
          <a:prstGeom prst="rect">
            <a:avLst/>
          </a:prstGeom>
          <a:noFill/>
          <a:ln>
            <a:noFill/>
          </a:ln>
        </p:spPr>
        <p:txBody>
          <a:bodyPr anchorCtr="0" anchor="t" bIns="25400" lIns="25400" spcFirstLastPara="1" rIns="25400" wrap="square" tIns="25400">
            <a:noAutofit/>
          </a:bodyPr>
          <a:lstStyle/>
          <a:p>
            <a:pPr indent="0" lvl="0" marL="0" marR="0" rtl="0" algn="l">
              <a:lnSpc>
                <a:spcPct val="145000"/>
              </a:lnSpc>
              <a:spcBef>
                <a:spcPts val="0"/>
              </a:spcBef>
              <a:spcAft>
                <a:spcPts val="0"/>
              </a:spcAft>
              <a:buClr>
                <a:srgbClr val="5E6468"/>
              </a:buClr>
              <a:buSzPts val="1650"/>
              <a:buFont typeface="Work Sans"/>
              <a:buNone/>
            </a:pPr>
            <a:r>
              <a:rPr b="0" i="0" lang="en-US" sz="1650" u="none" cap="none" strike="noStrike">
                <a:solidFill>
                  <a:srgbClr val="5E6468"/>
                </a:solidFill>
                <a:latin typeface="Work Sans"/>
                <a:ea typeface="Work Sans"/>
                <a:cs typeface="Work Sans"/>
                <a:sym typeface="Work Sans"/>
              </a:rPr>
              <a:t>Renew your M&amp;S as usual to prevent a lapse in support.</a:t>
            </a:r>
            <a:endParaRPr b="0" i="0" sz="1650" u="none" cap="none" strike="noStrike">
              <a:solidFill>
                <a:schemeClr val="dk1"/>
              </a:solidFill>
              <a:latin typeface="Calibri"/>
              <a:ea typeface="Calibri"/>
              <a:cs typeface="Calibri"/>
              <a:sym typeface="Calibri"/>
            </a:endParaRPr>
          </a:p>
        </p:txBody>
      </p:sp>
      <p:sp>
        <p:nvSpPr>
          <p:cNvPr id="569" name="Google Shape;569;p18"/>
          <p:cNvSpPr/>
          <p:nvPr/>
        </p:nvSpPr>
        <p:spPr>
          <a:xfrm>
            <a:off x="952500" y="3415561"/>
            <a:ext cx="8000100" cy="1560300"/>
          </a:xfrm>
          <a:prstGeom prst="rect">
            <a:avLst/>
          </a:prstGeom>
          <a:solidFill>
            <a:srgbClr val="FFFFFF"/>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18"/>
          <p:cNvSpPr/>
          <p:nvPr/>
        </p:nvSpPr>
        <p:spPr>
          <a:xfrm>
            <a:off x="952500" y="3415567"/>
            <a:ext cx="47700" cy="1560300"/>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18"/>
          <p:cNvSpPr/>
          <p:nvPr/>
        </p:nvSpPr>
        <p:spPr>
          <a:xfrm>
            <a:off x="1285875" y="3672742"/>
            <a:ext cx="7598100" cy="3621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025"/>
              <a:buFont typeface="Funnel Sans"/>
              <a:buNone/>
            </a:pPr>
            <a:r>
              <a:rPr b="0" i="0" lang="en-US" sz="2025" u="none" cap="none" strike="noStrike">
                <a:solidFill>
                  <a:srgbClr val="002C38"/>
                </a:solidFill>
                <a:latin typeface="Funnel Sans"/>
                <a:ea typeface="Funnel Sans"/>
                <a:cs typeface="Funnel Sans"/>
                <a:sym typeface="Funnel Sans"/>
              </a:rPr>
              <a:t>September 2026</a:t>
            </a:r>
            <a:endParaRPr b="0" i="0" sz="2025" u="none" cap="none" strike="noStrike">
              <a:solidFill>
                <a:schemeClr val="dk1"/>
              </a:solidFill>
              <a:latin typeface="Calibri"/>
              <a:ea typeface="Calibri"/>
              <a:cs typeface="Calibri"/>
              <a:sym typeface="Calibri"/>
            </a:endParaRPr>
          </a:p>
        </p:txBody>
      </p:sp>
      <p:sp>
        <p:nvSpPr>
          <p:cNvPr id="572" name="Google Shape;572;p18"/>
          <p:cNvSpPr/>
          <p:nvPr/>
        </p:nvSpPr>
        <p:spPr>
          <a:xfrm>
            <a:off x="1285875" y="4110892"/>
            <a:ext cx="7114800" cy="645900"/>
          </a:xfrm>
          <a:prstGeom prst="rect">
            <a:avLst/>
          </a:prstGeom>
          <a:noFill/>
          <a:ln>
            <a:noFill/>
          </a:ln>
        </p:spPr>
        <p:txBody>
          <a:bodyPr anchorCtr="0" anchor="t" bIns="25400" lIns="25400" spcFirstLastPara="1" rIns="25400" wrap="square" tIns="25400">
            <a:noAutofit/>
          </a:bodyPr>
          <a:lstStyle/>
          <a:p>
            <a:pPr indent="0" lvl="0" marL="0" marR="0" rtl="0" algn="l">
              <a:lnSpc>
                <a:spcPct val="145000"/>
              </a:lnSpc>
              <a:spcBef>
                <a:spcPts val="0"/>
              </a:spcBef>
              <a:spcAft>
                <a:spcPts val="0"/>
              </a:spcAft>
              <a:buClr>
                <a:srgbClr val="5E6468"/>
              </a:buClr>
              <a:buSzPts val="1650"/>
              <a:buFont typeface="Work Sans"/>
              <a:buNone/>
            </a:pPr>
            <a:r>
              <a:rPr b="0" i="0" lang="en-US" sz="1650" u="none" cap="none" strike="noStrike">
                <a:solidFill>
                  <a:srgbClr val="5E6468"/>
                </a:solidFill>
                <a:latin typeface="Work Sans"/>
                <a:ea typeface="Work Sans"/>
                <a:cs typeface="Work Sans"/>
                <a:sym typeface="Work Sans"/>
              </a:rPr>
              <a:t>Convert when ready. Your subscription cost is pro-rated against M&amp;S paid, co-termed to one date.</a:t>
            </a:r>
            <a:endParaRPr b="0" i="0" sz="1650" u="none" cap="none" strike="noStrike">
              <a:solidFill>
                <a:schemeClr val="dk1"/>
              </a:solidFill>
              <a:latin typeface="Calibri"/>
              <a:ea typeface="Calibri"/>
              <a:cs typeface="Calibri"/>
              <a:sym typeface="Calibri"/>
            </a:endParaRPr>
          </a:p>
        </p:txBody>
      </p:sp>
      <p:sp>
        <p:nvSpPr>
          <p:cNvPr id="573" name="Google Shape;573;p18"/>
          <p:cNvSpPr/>
          <p:nvPr/>
        </p:nvSpPr>
        <p:spPr>
          <a:xfrm>
            <a:off x="952500" y="5090032"/>
            <a:ext cx="8000100" cy="1863900"/>
          </a:xfrm>
          <a:prstGeom prst="rect">
            <a:avLst/>
          </a:prstGeom>
          <a:solidFill>
            <a:srgbClr val="FFFFFF"/>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18"/>
          <p:cNvSpPr/>
          <p:nvPr/>
        </p:nvSpPr>
        <p:spPr>
          <a:xfrm>
            <a:off x="952500" y="5090032"/>
            <a:ext cx="47700" cy="18639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18"/>
          <p:cNvSpPr/>
          <p:nvPr/>
        </p:nvSpPr>
        <p:spPr>
          <a:xfrm>
            <a:off x="1285875" y="5347207"/>
            <a:ext cx="7598100" cy="3621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025"/>
              <a:buFont typeface="Funnel Sans"/>
              <a:buNone/>
            </a:pPr>
            <a:r>
              <a:rPr b="0" i="0" lang="en-US" sz="2025" u="none" cap="none" strike="noStrike">
                <a:solidFill>
                  <a:srgbClr val="002C38"/>
                </a:solidFill>
                <a:latin typeface="Funnel Sans"/>
                <a:ea typeface="Funnel Sans"/>
                <a:cs typeface="Funnel Sans"/>
                <a:sym typeface="Funnel Sans"/>
              </a:rPr>
              <a:t>Through September 2027</a:t>
            </a:r>
            <a:endParaRPr b="0" i="0" sz="2025" u="none" cap="none" strike="noStrike">
              <a:solidFill>
                <a:schemeClr val="dk1"/>
              </a:solidFill>
              <a:latin typeface="Calibri"/>
              <a:ea typeface="Calibri"/>
              <a:cs typeface="Calibri"/>
              <a:sym typeface="Calibri"/>
            </a:endParaRPr>
          </a:p>
        </p:txBody>
      </p:sp>
      <p:sp>
        <p:nvSpPr>
          <p:cNvPr id="576" name="Google Shape;576;p18"/>
          <p:cNvSpPr/>
          <p:nvPr/>
        </p:nvSpPr>
        <p:spPr>
          <a:xfrm>
            <a:off x="1285875" y="5785357"/>
            <a:ext cx="7114800" cy="949500"/>
          </a:xfrm>
          <a:prstGeom prst="rect">
            <a:avLst/>
          </a:prstGeom>
          <a:noFill/>
          <a:ln>
            <a:noFill/>
          </a:ln>
        </p:spPr>
        <p:txBody>
          <a:bodyPr anchorCtr="0" anchor="t" bIns="25400" lIns="25400" spcFirstLastPara="1" rIns="25400" wrap="square" tIns="25400">
            <a:noAutofit/>
          </a:bodyPr>
          <a:lstStyle/>
          <a:p>
            <a:pPr indent="0" lvl="0" marL="0" marR="0" rtl="0" algn="l">
              <a:lnSpc>
                <a:spcPct val="145000"/>
              </a:lnSpc>
              <a:spcBef>
                <a:spcPts val="0"/>
              </a:spcBef>
              <a:spcAft>
                <a:spcPts val="0"/>
              </a:spcAft>
              <a:buClr>
                <a:srgbClr val="5E6468"/>
              </a:buClr>
              <a:buSzPts val="1650"/>
              <a:buFont typeface="Work Sans"/>
              <a:buNone/>
            </a:pPr>
            <a:r>
              <a:rPr b="0" i="0" lang="en-US" sz="1650" u="none" cap="none" strike="noStrike">
                <a:solidFill>
                  <a:srgbClr val="5E6468"/>
                </a:solidFill>
                <a:latin typeface="Work Sans"/>
                <a:ea typeface="Work Sans"/>
                <a:cs typeface="Work Sans"/>
                <a:sym typeface="Work Sans"/>
              </a:rPr>
              <a:t>Perpetual plus M&amp;S still available. After that, subscription is the only renewal option — perpetual licenses still work but don't receive updates or support.</a:t>
            </a:r>
            <a:endParaRPr b="0" i="0" sz="1650" u="none" cap="none" strike="noStrike">
              <a:solidFill>
                <a:schemeClr val="dk1"/>
              </a:solidFill>
              <a:latin typeface="Calibri"/>
              <a:ea typeface="Calibri"/>
              <a:cs typeface="Calibri"/>
              <a:sym typeface="Calibri"/>
            </a:endParaRPr>
          </a:p>
        </p:txBody>
      </p:sp>
      <p:sp>
        <p:nvSpPr>
          <p:cNvPr id="577" name="Google Shape;577;p18"/>
          <p:cNvSpPr/>
          <p:nvPr/>
        </p:nvSpPr>
        <p:spPr>
          <a:xfrm>
            <a:off x="952500" y="7106437"/>
            <a:ext cx="8000100" cy="2457600"/>
          </a:xfrm>
          <a:prstGeom prst="rect">
            <a:avLst/>
          </a:prstGeom>
          <a:solidFill>
            <a:srgbClr val="002C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18"/>
          <p:cNvSpPr/>
          <p:nvPr/>
        </p:nvSpPr>
        <p:spPr>
          <a:xfrm>
            <a:off x="1238250" y="7315980"/>
            <a:ext cx="7661100" cy="2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350"/>
              <a:buFont typeface="Work Sans"/>
              <a:buNone/>
            </a:pPr>
            <a:r>
              <a:rPr b="1" i="0" lang="en-US" sz="1350" u="none" cap="none" strike="noStrike">
                <a:solidFill>
                  <a:srgbClr val="24D267"/>
                </a:solidFill>
                <a:latin typeface="Work Sans"/>
                <a:ea typeface="Work Sans"/>
                <a:cs typeface="Work Sans"/>
                <a:sym typeface="Work Sans"/>
              </a:rPr>
              <a:t>NEXT STEPS</a:t>
            </a:r>
            <a:endParaRPr b="0" i="0" sz="1350" u="none" cap="none" strike="noStrike">
              <a:solidFill>
                <a:schemeClr val="dk1"/>
              </a:solidFill>
              <a:latin typeface="Calibri"/>
              <a:ea typeface="Calibri"/>
              <a:cs typeface="Calibri"/>
              <a:sym typeface="Calibri"/>
            </a:endParaRPr>
          </a:p>
        </p:txBody>
      </p:sp>
      <p:sp>
        <p:nvSpPr>
          <p:cNvPr id="579" name="Google Shape;579;p18"/>
          <p:cNvSpPr/>
          <p:nvPr/>
        </p:nvSpPr>
        <p:spPr>
          <a:xfrm>
            <a:off x="1238250" y="7687455"/>
            <a:ext cx="419100" cy="4191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18"/>
          <p:cNvSpPr/>
          <p:nvPr/>
        </p:nvSpPr>
        <p:spPr>
          <a:xfrm>
            <a:off x="1200150" y="7687455"/>
            <a:ext cx="495300" cy="45720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1</a:t>
            </a:r>
            <a:endParaRPr b="0" i="0" sz="1800" u="none" cap="none" strike="noStrike">
              <a:solidFill>
                <a:schemeClr val="dk1"/>
              </a:solidFill>
              <a:latin typeface="Calibri"/>
              <a:ea typeface="Calibri"/>
              <a:cs typeface="Calibri"/>
              <a:sym typeface="Calibri"/>
            </a:endParaRPr>
          </a:p>
        </p:txBody>
      </p:sp>
      <p:sp>
        <p:nvSpPr>
          <p:cNvPr id="581" name="Google Shape;581;p18"/>
          <p:cNvSpPr/>
          <p:nvPr/>
        </p:nvSpPr>
        <p:spPr>
          <a:xfrm>
            <a:off x="1828800" y="7687455"/>
            <a:ext cx="6202200" cy="3582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FFFFFF"/>
              </a:buClr>
              <a:buSzPts val="1800"/>
              <a:buFont typeface="Work Sans"/>
              <a:buNone/>
            </a:pPr>
            <a:r>
              <a:rPr b="0" i="0" lang="en-US" sz="1800" u="none" cap="none" strike="noStrike">
                <a:solidFill>
                  <a:srgbClr val="FFFFFF"/>
                </a:solidFill>
                <a:latin typeface="Work Sans"/>
                <a:ea typeface="Work Sans"/>
                <a:cs typeface="Work Sans"/>
                <a:sym typeface="Work Sans"/>
              </a:rPr>
              <a:t>Review your active users and what each one does.</a:t>
            </a:r>
            <a:endParaRPr b="0" i="0" sz="1800" u="none" cap="none" strike="noStrike">
              <a:solidFill>
                <a:schemeClr val="dk1"/>
              </a:solidFill>
              <a:latin typeface="Calibri"/>
              <a:ea typeface="Calibri"/>
              <a:cs typeface="Calibri"/>
              <a:sym typeface="Calibri"/>
            </a:endParaRPr>
          </a:p>
        </p:txBody>
      </p:sp>
      <p:sp>
        <p:nvSpPr>
          <p:cNvPr id="582" name="Google Shape;582;p18"/>
          <p:cNvSpPr/>
          <p:nvPr/>
        </p:nvSpPr>
        <p:spPr>
          <a:xfrm>
            <a:off x="1238250" y="8258955"/>
            <a:ext cx="419100" cy="4191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18"/>
          <p:cNvSpPr/>
          <p:nvPr/>
        </p:nvSpPr>
        <p:spPr>
          <a:xfrm>
            <a:off x="1200150" y="8258955"/>
            <a:ext cx="495300" cy="45720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2</a:t>
            </a:r>
            <a:endParaRPr b="0" i="0" sz="1800" u="none" cap="none" strike="noStrike">
              <a:solidFill>
                <a:schemeClr val="dk1"/>
              </a:solidFill>
              <a:latin typeface="Calibri"/>
              <a:ea typeface="Calibri"/>
              <a:cs typeface="Calibri"/>
              <a:sym typeface="Calibri"/>
            </a:endParaRPr>
          </a:p>
        </p:txBody>
      </p:sp>
      <p:sp>
        <p:nvSpPr>
          <p:cNvPr id="584" name="Google Shape;584;p18"/>
          <p:cNvSpPr/>
          <p:nvPr/>
        </p:nvSpPr>
        <p:spPr>
          <a:xfrm>
            <a:off x="1828800" y="8258955"/>
            <a:ext cx="2293200" cy="3582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FFFFFF"/>
              </a:buClr>
              <a:buSzPts val="1800"/>
              <a:buFont typeface="Work Sans"/>
              <a:buNone/>
            </a:pPr>
            <a:r>
              <a:rPr b="0" i="0" lang="en-US" sz="1800" u="none" cap="none" strike="noStrike">
                <a:solidFill>
                  <a:srgbClr val="FFFFFF"/>
                </a:solidFill>
                <a:latin typeface="Work Sans"/>
                <a:ea typeface="Work Sans"/>
                <a:cs typeface="Work Sans"/>
                <a:sym typeface="Work Sans"/>
              </a:rPr>
              <a:t>Map users to tiers.</a:t>
            </a:r>
            <a:endParaRPr b="0" i="0" sz="1800" u="none" cap="none" strike="noStrike">
              <a:solidFill>
                <a:schemeClr val="dk1"/>
              </a:solidFill>
              <a:latin typeface="Calibri"/>
              <a:ea typeface="Calibri"/>
              <a:cs typeface="Calibri"/>
              <a:sym typeface="Calibri"/>
            </a:endParaRPr>
          </a:p>
        </p:txBody>
      </p:sp>
      <p:sp>
        <p:nvSpPr>
          <p:cNvPr id="585" name="Google Shape;585;p18"/>
          <p:cNvSpPr/>
          <p:nvPr/>
        </p:nvSpPr>
        <p:spPr>
          <a:xfrm>
            <a:off x="1238250" y="8830455"/>
            <a:ext cx="419100" cy="4191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18"/>
          <p:cNvSpPr/>
          <p:nvPr/>
        </p:nvSpPr>
        <p:spPr>
          <a:xfrm>
            <a:off x="1200150" y="8830455"/>
            <a:ext cx="495300" cy="45720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3</a:t>
            </a:r>
            <a:endParaRPr b="0" i="0" sz="1800" u="none" cap="none" strike="noStrike">
              <a:solidFill>
                <a:schemeClr val="dk1"/>
              </a:solidFill>
              <a:latin typeface="Calibri"/>
              <a:ea typeface="Calibri"/>
              <a:cs typeface="Calibri"/>
              <a:sym typeface="Calibri"/>
            </a:endParaRPr>
          </a:p>
        </p:txBody>
      </p:sp>
      <p:sp>
        <p:nvSpPr>
          <p:cNvPr id="587" name="Google Shape;587;p18"/>
          <p:cNvSpPr/>
          <p:nvPr/>
        </p:nvSpPr>
        <p:spPr>
          <a:xfrm>
            <a:off x="1828800" y="8830462"/>
            <a:ext cx="6948600" cy="6780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FFFFFF"/>
              </a:buClr>
              <a:buSzPts val="1800"/>
              <a:buFont typeface="Work Sans"/>
              <a:buNone/>
            </a:pPr>
            <a:r>
              <a:rPr b="0" i="0" lang="en-US" sz="1800" u="none" cap="none" strike="noStrike">
                <a:solidFill>
                  <a:srgbClr val="FFFFFF"/>
                </a:solidFill>
                <a:latin typeface="Work Sans"/>
                <a:ea typeface="Work Sans"/>
                <a:cs typeface="Work Sans"/>
                <a:sym typeface="Work Sans"/>
              </a:rPr>
              <a:t>Receive a transition plan and quote, timed to your renewal.</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C38"/>
        </a:solidFill>
      </p:bgPr>
    </p:bg>
    <p:spTree>
      <p:nvGrpSpPr>
        <p:cNvPr id="592" name="Shape 592"/>
        <p:cNvGrpSpPr/>
        <p:nvPr/>
      </p:nvGrpSpPr>
      <p:grpSpPr>
        <a:xfrm>
          <a:off x="0" y="0"/>
          <a:ext cx="0" cy="0"/>
          <a:chOff x="0" y="0"/>
          <a:chExt cx="0" cy="0"/>
        </a:xfrm>
      </p:grpSpPr>
      <p:sp>
        <p:nvSpPr>
          <p:cNvPr id="593" name="Google Shape;593;p19"/>
          <p:cNvSpPr/>
          <p:nvPr/>
        </p:nvSpPr>
        <p:spPr>
          <a:xfrm>
            <a:off x="7807955" y="1291150"/>
            <a:ext cx="2672100" cy="2619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24D267"/>
              </a:buClr>
              <a:buSzPts val="1500"/>
              <a:buFont typeface="Work Sans"/>
              <a:buNone/>
            </a:pPr>
            <a:r>
              <a:rPr b="1" i="0" lang="en-US" sz="1500" u="none" cap="none" strike="noStrike">
                <a:solidFill>
                  <a:srgbClr val="24D267"/>
                </a:solidFill>
                <a:latin typeface="Work Sans"/>
                <a:ea typeface="Work Sans"/>
                <a:cs typeface="Work Sans"/>
                <a:sym typeface="Work Sans"/>
              </a:rPr>
              <a:t>THE PATH FORWARD</a:t>
            </a:r>
            <a:endParaRPr b="0" i="0" sz="1500" u="none" cap="none" strike="noStrike">
              <a:solidFill>
                <a:schemeClr val="dk1"/>
              </a:solidFill>
              <a:latin typeface="Calibri"/>
              <a:ea typeface="Calibri"/>
              <a:cs typeface="Calibri"/>
              <a:sym typeface="Calibri"/>
            </a:endParaRPr>
          </a:p>
        </p:txBody>
      </p:sp>
      <p:sp>
        <p:nvSpPr>
          <p:cNvPr id="594" name="Google Shape;594;p19"/>
          <p:cNvSpPr/>
          <p:nvPr/>
        </p:nvSpPr>
        <p:spPr>
          <a:xfrm>
            <a:off x="6470519" y="1648338"/>
            <a:ext cx="5346900" cy="543300"/>
          </a:xfrm>
          <a:prstGeom prst="rect">
            <a:avLst/>
          </a:prstGeom>
          <a:noFill/>
          <a:ln>
            <a:noFill/>
          </a:ln>
        </p:spPr>
        <p:txBody>
          <a:bodyPr anchorCtr="0" anchor="t" bIns="25400" lIns="25400" spcFirstLastPara="1" rIns="25400" wrap="square" tIns="25400">
            <a:noAutofit/>
          </a:bodyPr>
          <a:lstStyle/>
          <a:p>
            <a:pPr indent="0" lvl="0" marL="0" marR="0" rtl="0" algn="ctr">
              <a:lnSpc>
                <a:spcPct val="102000"/>
              </a:lnSpc>
              <a:spcBef>
                <a:spcPts val="0"/>
              </a:spcBef>
              <a:spcAft>
                <a:spcPts val="0"/>
              </a:spcAft>
              <a:buClr>
                <a:srgbClr val="FFFFFF"/>
              </a:buClr>
              <a:buSzPts val="3900"/>
              <a:buFont typeface="Funnel Sans"/>
              <a:buNone/>
            </a:pPr>
            <a:r>
              <a:rPr b="0" i="0" lang="en-US" sz="3900" u="none" cap="none" strike="noStrike">
                <a:solidFill>
                  <a:srgbClr val="FFFFFF"/>
                </a:solidFill>
                <a:latin typeface="Funnel Sans"/>
                <a:ea typeface="Funnel Sans"/>
                <a:cs typeface="Funnel Sans"/>
                <a:sym typeface="Funnel Sans"/>
              </a:rPr>
              <a:t>The transition timeline</a:t>
            </a:r>
            <a:endParaRPr b="0" i="0" sz="3900" u="none" cap="none" strike="noStrike">
              <a:solidFill>
                <a:schemeClr val="dk1"/>
              </a:solidFill>
              <a:latin typeface="Calibri"/>
              <a:ea typeface="Calibri"/>
              <a:cs typeface="Calibri"/>
              <a:sym typeface="Calibri"/>
            </a:endParaRPr>
          </a:p>
        </p:txBody>
      </p:sp>
      <p:sp>
        <p:nvSpPr>
          <p:cNvPr id="595" name="Google Shape;595;p19"/>
          <p:cNvSpPr/>
          <p:nvPr/>
        </p:nvSpPr>
        <p:spPr>
          <a:xfrm>
            <a:off x="0" y="4406515"/>
            <a:ext cx="18288000" cy="28500"/>
          </a:xfrm>
          <a:prstGeom prst="rect">
            <a:avLst/>
          </a:prstGeom>
          <a:solidFill>
            <a:srgbClr val="FFFFFF">
              <a:alpha val="2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19"/>
          <p:cNvSpPr/>
          <p:nvPr/>
        </p:nvSpPr>
        <p:spPr>
          <a:xfrm>
            <a:off x="1734060" y="3739765"/>
            <a:ext cx="4316700" cy="2286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5AA0DE"/>
              </a:buClr>
              <a:buSzPts val="1275"/>
              <a:buFont typeface="Work Sans"/>
              <a:buNone/>
            </a:pPr>
            <a:r>
              <a:rPr b="1" i="0" lang="en-US" sz="1275" u="none" cap="none" strike="noStrike">
                <a:solidFill>
                  <a:srgbClr val="5AA0DE"/>
                </a:solidFill>
                <a:latin typeface="Work Sans"/>
                <a:ea typeface="Work Sans"/>
                <a:cs typeface="Work Sans"/>
                <a:sym typeface="Work Sans"/>
              </a:rPr>
              <a:t>TODAY · PRE-LAUNCH</a:t>
            </a:r>
            <a:endParaRPr b="0" i="0" sz="1275" u="none" cap="none" strike="noStrike">
              <a:solidFill>
                <a:schemeClr val="dk1"/>
              </a:solidFill>
              <a:latin typeface="Calibri"/>
              <a:ea typeface="Calibri"/>
              <a:cs typeface="Calibri"/>
              <a:sym typeface="Calibri"/>
            </a:endParaRPr>
          </a:p>
        </p:txBody>
      </p:sp>
      <p:sp>
        <p:nvSpPr>
          <p:cNvPr id="597" name="Google Shape;597;p19"/>
          <p:cNvSpPr/>
          <p:nvPr/>
        </p:nvSpPr>
        <p:spPr>
          <a:xfrm>
            <a:off x="3511425" y="4044565"/>
            <a:ext cx="762000" cy="762000"/>
          </a:xfrm>
          <a:prstGeom prst="ellipse">
            <a:avLst/>
          </a:prstGeom>
          <a:solidFill>
            <a:srgbClr val="013C4C"/>
          </a:solidFill>
          <a:ln cap="flat" cmpd="sng" w="28575">
            <a:solidFill>
              <a:srgbClr val="2B76B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8" name="Google Shape;598;p19"/>
          <p:cNvPicPr preferRelativeResize="0"/>
          <p:nvPr/>
        </p:nvPicPr>
        <p:blipFill rotWithShape="1">
          <a:blip r:embed="rId3">
            <a:alphaModFix/>
          </a:blip>
          <a:srcRect b="0" l="0" r="0" t="0"/>
          <a:stretch/>
        </p:blipFill>
        <p:spPr>
          <a:xfrm>
            <a:off x="3730500" y="4263640"/>
            <a:ext cx="323850" cy="323850"/>
          </a:xfrm>
          <a:prstGeom prst="rect">
            <a:avLst/>
          </a:prstGeom>
          <a:noFill/>
          <a:ln>
            <a:noFill/>
          </a:ln>
        </p:spPr>
      </p:pic>
      <p:sp>
        <p:nvSpPr>
          <p:cNvPr id="599" name="Google Shape;599;p19"/>
          <p:cNvSpPr/>
          <p:nvPr/>
        </p:nvSpPr>
        <p:spPr>
          <a:xfrm>
            <a:off x="3878138" y="4806565"/>
            <a:ext cx="28500" cy="190500"/>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19"/>
          <p:cNvSpPr/>
          <p:nvPr/>
        </p:nvSpPr>
        <p:spPr>
          <a:xfrm>
            <a:off x="1800499" y="4997085"/>
            <a:ext cx="4183800" cy="1794000"/>
          </a:xfrm>
          <a:prstGeom prst="rect">
            <a:avLst/>
          </a:prstGeom>
          <a:solidFill>
            <a:srgbClr val="013C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19"/>
          <p:cNvSpPr/>
          <p:nvPr/>
        </p:nvSpPr>
        <p:spPr>
          <a:xfrm>
            <a:off x="1800499" y="4997075"/>
            <a:ext cx="4183800" cy="47700"/>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9"/>
          <p:cNvSpPr/>
          <p:nvPr/>
        </p:nvSpPr>
        <p:spPr>
          <a:xfrm>
            <a:off x="2020143" y="5425695"/>
            <a:ext cx="3744300" cy="949500"/>
          </a:xfrm>
          <a:prstGeom prst="rect">
            <a:avLst/>
          </a:prstGeom>
          <a:noFill/>
          <a:ln>
            <a:noFill/>
          </a:ln>
        </p:spPr>
        <p:txBody>
          <a:bodyPr anchorCtr="0" anchor="t" bIns="25400" lIns="25400" spcFirstLastPara="1" rIns="25400" wrap="square" tIns="25400">
            <a:noAutofit/>
          </a:bodyPr>
          <a:lstStyle/>
          <a:p>
            <a:pPr indent="0" lvl="0" marL="0" marR="0" rtl="0" algn="ctr">
              <a:lnSpc>
                <a:spcPct val="145000"/>
              </a:lnSpc>
              <a:spcBef>
                <a:spcPts val="0"/>
              </a:spcBef>
              <a:spcAft>
                <a:spcPts val="0"/>
              </a:spcAft>
              <a:buClr>
                <a:srgbClr val="FFFFFF"/>
              </a:buClr>
              <a:buSzPts val="1650"/>
              <a:buFont typeface="Work Sans"/>
              <a:buNone/>
            </a:pPr>
            <a:r>
              <a:rPr b="0" i="0" lang="en-US" sz="1650" u="none" cap="none" strike="noStrike">
                <a:solidFill>
                  <a:srgbClr val="FFFFFF"/>
                </a:solidFill>
                <a:latin typeface="Work Sans"/>
                <a:ea typeface="Work Sans"/>
                <a:cs typeface="Work Sans"/>
                <a:sym typeface="Work Sans"/>
              </a:rPr>
              <a:t>Conduct the seat audit and workflow mapping. Renew M&amp;S as usual </a:t>
            </a:r>
            <a:r>
              <a:rPr lang="en-US" sz="1650">
                <a:solidFill>
                  <a:srgbClr val="FFFFFF"/>
                </a:solidFill>
                <a:latin typeface="Work Sans"/>
                <a:ea typeface="Work Sans"/>
                <a:cs typeface="Work Sans"/>
                <a:sym typeface="Work Sans"/>
              </a:rPr>
              <a:t>(</a:t>
            </a:r>
            <a:r>
              <a:rPr b="0" i="0" lang="en-US" sz="1650" u="none" cap="none" strike="noStrike">
                <a:solidFill>
                  <a:srgbClr val="FFFFFF"/>
                </a:solidFill>
                <a:latin typeface="Work Sans"/>
                <a:ea typeface="Work Sans"/>
                <a:cs typeface="Work Sans"/>
                <a:sym typeface="Work Sans"/>
              </a:rPr>
              <a:t>no gap in coverage).</a:t>
            </a:r>
            <a:endParaRPr b="0" i="0" sz="1650" u="none" cap="none" strike="noStrike">
              <a:solidFill>
                <a:schemeClr val="dk1"/>
              </a:solidFill>
              <a:latin typeface="Calibri"/>
              <a:ea typeface="Calibri"/>
              <a:cs typeface="Calibri"/>
              <a:sym typeface="Calibri"/>
            </a:endParaRPr>
          </a:p>
        </p:txBody>
      </p:sp>
      <p:sp>
        <p:nvSpPr>
          <p:cNvPr id="603" name="Google Shape;603;p19"/>
          <p:cNvSpPr/>
          <p:nvPr/>
        </p:nvSpPr>
        <p:spPr>
          <a:xfrm>
            <a:off x="6985660" y="3739765"/>
            <a:ext cx="4316700" cy="2286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24D267"/>
              </a:buClr>
              <a:buSzPts val="1275"/>
              <a:buFont typeface="Work Sans"/>
              <a:buNone/>
            </a:pPr>
            <a:r>
              <a:rPr b="1" i="0" lang="en-US" sz="1275" u="none" cap="none" strike="noStrike">
                <a:solidFill>
                  <a:srgbClr val="24D267"/>
                </a:solidFill>
                <a:latin typeface="Work Sans"/>
                <a:ea typeface="Work Sans"/>
                <a:cs typeface="Work Sans"/>
                <a:sym typeface="Work Sans"/>
              </a:rPr>
              <a:t>SEPTEMBER 2026</a:t>
            </a:r>
            <a:endParaRPr b="0" i="0" sz="1275" u="none" cap="none" strike="noStrike">
              <a:solidFill>
                <a:schemeClr val="dk1"/>
              </a:solidFill>
              <a:latin typeface="Calibri"/>
              <a:ea typeface="Calibri"/>
              <a:cs typeface="Calibri"/>
              <a:sym typeface="Calibri"/>
            </a:endParaRPr>
          </a:p>
        </p:txBody>
      </p:sp>
      <p:sp>
        <p:nvSpPr>
          <p:cNvPr id="604" name="Google Shape;604;p19"/>
          <p:cNvSpPr/>
          <p:nvPr/>
        </p:nvSpPr>
        <p:spPr>
          <a:xfrm>
            <a:off x="8763025" y="4044565"/>
            <a:ext cx="762000" cy="762000"/>
          </a:xfrm>
          <a:prstGeom prst="ellipse">
            <a:avLst/>
          </a:prstGeom>
          <a:solidFill>
            <a:srgbClr val="013C4C"/>
          </a:solidFill>
          <a:ln cap="flat" cmpd="sng" w="28575">
            <a:solidFill>
              <a:srgbClr val="24D2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5" name="Google Shape;605;p19"/>
          <p:cNvPicPr preferRelativeResize="0"/>
          <p:nvPr/>
        </p:nvPicPr>
        <p:blipFill rotWithShape="1">
          <a:blip r:embed="rId4">
            <a:alphaModFix/>
          </a:blip>
          <a:srcRect b="0" l="0" r="0" t="0"/>
          <a:stretch/>
        </p:blipFill>
        <p:spPr>
          <a:xfrm>
            <a:off x="8982100" y="4263640"/>
            <a:ext cx="323850" cy="323850"/>
          </a:xfrm>
          <a:prstGeom prst="rect">
            <a:avLst/>
          </a:prstGeom>
          <a:noFill/>
          <a:ln>
            <a:noFill/>
          </a:ln>
        </p:spPr>
      </p:pic>
      <p:sp>
        <p:nvSpPr>
          <p:cNvPr id="606" name="Google Shape;606;p19"/>
          <p:cNvSpPr/>
          <p:nvPr/>
        </p:nvSpPr>
        <p:spPr>
          <a:xfrm>
            <a:off x="9129738" y="4806565"/>
            <a:ext cx="28500" cy="1905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19"/>
          <p:cNvSpPr/>
          <p:nvPr/>
        </p:nvSpPr>
        <p:spPr>
          <a:xfrm>
            <a:off x="7052184" y="4997085"/>
            <a:ext cx="4183800" cy="1794000"/>
          </a:xfrm>
          <a:prstGeom prst="rect">
            <a:avLst/>
          </a:prstGeom>
          <a:solidFill>
            <a:srgbClr val="013C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19"/>
          <p:cNvSpPr/>
          <p:nvPr/>
        </p:nvSpPr>
        <p:spPr>
          <a:xfrm>
            <a:off x="7052184" y="4997075"/>
            <a:ext cx="4183800" cy="47700"/>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19"/>
          <p:cNvSpPr/>
          <p:nvPr/>
        </p:nvSpPr>
        <p:spPr>
          <a:xfrm>
            <a:off x="7271828" y="5425695"/>
            <a:ext cx="3744300" cy="949500"/>
          </a:xfrm>
          <a:prstGeom prst="rect">
            <a:avLst/>
          </a:prstGeom>
          <a:noFill/>
          <a:ln>
            <a:noFill/>
          </a:ln>
        </p:spPr>
        <p:txBody>
          <a:bodyPr anchorCtr="0" anchor="t" bIns="25400" lIns="25400" spcFirstLastPara="1" rIns="25400" wrap="square" tIns="25400">
            <a:noAutofit/>
          </a:bodyPr>
          <a:lstStyle/>
          <a:p>
            <a:pPr indent="0" lvl="0" marL="0" marR="0" rtl="0" algn="ctr">
              <a:lnSpc>
                <a:spcPct val="145000"/>
              </a:lnSpc>
              <a:spcBef>
                <a:spcPts val="0"/>
              </a:spcBef>
              <a:spcAft>
                <a:spcPts val="0"/>
              </a:spcAft>
              <a:buClr>
                <a:srgbClr val="FFFFFF"/>
              </a:buClr>
              <a:buSzPts val="1650"/>
              <a:buFont typeface="Work Sans"/>
              <a:buNone/>
            </a:pPr>
            <a:r>
              <a:rPr b="0" i="0" lang="en-US" sz="1650" u="none" cap="none" strike="noStrike">
                <a:solidFill>
                  <a:srgbClr val="FFFFFF"/>
                </a:solidFill>
                <a:latin typeface="Work Sans"/>
                <a:ea typeface="Work Sans"/>
                <a:cs typeface="Work Sans"/>
                <a:sym typeface="Work Sans"/>
              </a:rPr>
              <a:t>Subscription launches. </a:t>
            </a:r>
            <a:r>
              <a:rPr lang="en-US" sz="1650">
                <a:solidFill>
                  <a:srgbClr val="FFFFFF"/>
                </a:solidFill>
                <a:latin typeface="Work Sans"/>
                <a:ea typeface="Work Sans"/>
                <a:cs typeface="Work Sans"/>
                <a:sym typeface="Work Sans"/>
              </a:rPr>
              <a:t>Active M&amp;S contracts remain in effect, can be converted or allowed to expire.</a:t>
            </a:r>
            <a:endParaRPr b="0" i="0" sz="1650" u="none" cap="none" strike="noStrike">
              <a:solidFill>
                <a:schemeClr val="dk1"/>
              </a:solidFill>
              <a:latin typeface="Calibri"/>
              <a:ea typeface="Calibri"/>
              <a:cs typeface="Calibri"/>
              <a:sym typeface="Calibri"/>
            </a:endParaRPr>
          </a:p>
        </p:txBody>
      </p:sp>
      <p:sp>
        <p:nvSpPr>
          <p:cNvPr id="610" name="Google Shape;610;p19"/>
          <p:cNvSpPr/>
          <p:nvPr/>
        </p:nvSpPr>
        <p:spPr>
          <a:xfrm>
            <a:off x="12237260" y="3739765"/>
            <a:ext cx="4316700" cy="2286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E0A82E"/>
              </a:buClr>
              <a:buSzPts val="1275"/>
              <a:buFont typeface="Work Sans"/>
              <a:buNone/>
            </a:pPr>
            <a:r>
              <a:rPr b="1" lang="en-US" sz="1275">
                <a:solidFill>
                  <a:srgbClr val="E0A82E"/>
                </a:solidFill>
                <a:latin typeface="Work Sans"/>
                <a:ea typeface="Work Sans"/>
                <a:cs typeface="Work Sans"/>
                <a:sym typeface="Work Sans"/>
              </a:rPr>
              <a:t>POST-LAUNCH &amp; ONGOING</a:t>
            </a:r>
            <a:endParaRPr b="0" i="0" sz="1275" u="none" cap="none" strike="noStrike">
              <a:solidFill>
                <a:schemeClr val="dk1"/>
              </a:solidFill>
              <a:latin typeface="Calibri"/>
              <a:ea typeface="Calibri"/>
              <a:cs typeface="Calibri"/>
              <a:sym typeface="Calibri"/>
            </a:endParaRPr>
          </a:p>
        </p:txBody>
      </p:sp>
      <p:sp>
        <p:nvSpPr>
          <p:cNvPr id="611" name="Google Shape;611;p19"/>
          <p:cNvSpPr/>
          <p:nvPr/>
        </p:nvSpPr>
        <p:spPr>
          <a:xfrm>
            <a:off x="14014625" y="4044565"/>
            <a:ext cx="762000" cy="762000"/>
          </a:xfrm>
          <a:prstGeom prst="ellipse">
            <a:avLst/>
          </a:prstGeom>
          <a:solidFill>
            <a:srgbClr val="013C4C"/>
          </a:solidFill>
          <a:ln cap="flat" cmpd="sng" w="28575">
            <a:solidFill>
              <a:srgbClr val="E0A8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12" name="Google Shape;612;p19"/>
          <p:cNvPicPr preferRelativeResize="0"/>
          <p:nvPr/>
        </p:nvPicPr>
        <p:blipFill rotWithShape="1">
          <a:blip r:embed="rId5">
            <a:alphaModFix/>
          </a:blip>
          <a:srcRect b="0" l="0" r="0" t="0"/>
          <a:stretch/>
        </p:blipFill>
        <p:spPr>
          <a:xfrm>
            <a:off x="14233700" y="4263640"/>
            <a:ext cx="323850" cy="323850"/>
          </a:xfrm>
          <a:prstGeom prst="rect">
            <a:avLst/>
          </a:prstGeom>
          <a:noFill/>
          <a:ln>
            <a:noFill/>
          </a:ln>
        </p:spPr>
      </p:pic>
      <p:sp>
        <p:nvSpPr>
          <p:cNvPr id="613" name="Google Shape;613;p19"/>
          <p:cNvSpPr/>
          <p:nvPr/>
        </p:nvSpPr>
        <p:spPr>
          <a:xfrm>
            <a:off x="14381338" y="4806565"/>
            <a:ext cx="28500" cy="190500"/>
          </a:xfrm>
          <a:prstGeom prst="rect">
            <a:avLst/>
          </a:prstGeom>
          <a:solidFill>
            <a:srgbClr val="E0A8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19"/>
          <p:cNvSpPr/>
          <p:nvPr/>
        </p:nvSpPr>
        <p:spPr>
          <a:xfrm>
            <a:off x="12303843" y="4997085"/>
            <a:ext cx="4183800" cy="1794000"/>
          </a:xfrm>
          <a:prstGeom prst="rect">
            <a:avLst/>
          </a:prstGeom>
          <a:solidFill>
            <a:srgbClr val="013C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19"/>
          <p:cNvSpPr/>
          <p:nvPr/>
        </p:nvSpPr>
        <p:spPr>
          <a:xfrm>
            <a:off x="12303843" y="4997075"/>
            <a:ext cx="4183800" cy="47700"/>
          </a:xfrm>
          <a:prstGeom prst="rect">
            <a:avLst/>
          </a:prstGeom>
          <a:solidFill>
            <a:srgbClr val="E0A8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19"/>
          <p:cNvSpPr/>
          <p:nvPr/>
        </p:nvSpPr>
        <p:spPr>
          <a:xfrm>
            <a:off x="12523488" y="5425695"/>
            <a:ext cx="3744300" cy="949500"/>
          </a:xfrm>
          <a:prstGeom prst="rect">
            <a:avLst/>
          </a:prstGeom>
          <a:noFill/>
          <a:ln>
            <a:noFill/>
          </a:ln>
        </p:spPr>
        <p:txBody>
          <a:bodyPr anchorCtr="0" anchor="t" bIns="25400" lIns="25400" spcFirstLastPara="1" rIns="25400" wrap="square" tIns="25400">
            <a:noAutofit/>
          </a:bodyPr>
          <a:lstStyle/>
          <a:p>
            <a:pPr indent="0" lvl="0" marL="0" rtl="0" algn="ctr">
              <a:lnSpc>
                <a:spcPct val="145000"/>
              </a:lnSpc>
              <a:spcBef>
                <a:spcPts val="0"/>
              </a:spcBef>
              <a:spcAft>
                <a:spcPts val="0"/>
              </a:spcAft>
              <a:buClr>
                <a:schemeClr val="lt1"/>
              </a:buClr>
              <a:buSzPts val="1650"/>
              <a:buFont typeface="Work Sans"/>
              <a:buNone/>
            </a:pPr>
            <a:r>
              <a:rPr lang="en-US" sz="1650">
                <a:solidFill>
                  <a:schemeClr val="lt1"/>
                </a:solidFill>
                <a:latin typeface="Work Sans"/>
                <a:ea typeface="Work Sans"/>
                <a:cs typeface="Work Sans"/>
                <a:sym typeface="Work Sans"/>
              </a:rPr>
              <a:t>All purchases are subscription. Owned perpetual licenses still work but don’t receive updates.</a:t>
            </a:r>
            <a:endParaRPr sz="1650">
              <a:solidFill>
                <a:schemeClr val="dk1"/>
              </a:solidFill>
              <a:latin typeface="Calibri"/>
              <a:ea typeface="Calibri"/>
              <a:cs typeface="Calibri"/>
              <a:sym typeface="Calibri"/>
            </a:endParaRPr>
          </a:p>
          <a:p>
            <a:pPr indent="0" lvl="0" marL="0" marR="0" rtl="0" algn="ctr">
              <a:lnSpc>
                <a:spcPct val="145000"/>
              </a:lnSpc>
              <a:spcBef>
                <a:spcPts val="0"/>
              </a:spcBef>
              <a:spcAft>
                <a:spcPts val="0"/>
              </a:spcAft>
              <a:buClr>
                <a:srgbClr val="FFFFFF"/>
              </a:buClr>
              <a:buSzPts val="1650"/>
              <a:buFont typeface="Work Sans"/>
              <a:buNone/>
            </a:pPr>
            <a:r>
              <a:t/>
            </a:r>
            <a:endParaRPr sz="1650">
              <a:solidFill>
                <a:srgbClr val="FFFFFF"/>
              </a:solidFill>
              <a:latin typeface="Work Sans"/>
              <a:ea typeface="Work Sans"/>
              <a:cs typeface="Work Sans"/>
              <a:sym typeface="Work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C38"/>
        </a:solidFill>
      </p:bgPr>
    </p:bg>
    <p:spTree>
      <p:nvGrpSpPr>
        <p:cNvPr id="621" name="Shape 621"/>
        <p:cNvGrpSpPr/>
        <p:nvPr/>
      </p:nvGrpSpPr>
      <p:grpSpPr>
        <a:xfrm>
          <a:off x="0" y="0"/>
          <a:ext cx="0" cy="0"/>
          <a:chOff x="0" y="0"/>
          <a:chExt cx="0" cy="0"/>
        </a:xfrm>
      </p:grpSpPr>
      <p:pic>
        <p:nvPicPr>
          <p:cNvPr descr="preencoded.png" id="622" name="Google Shape;622;p20"/>
          <p:cNvPicPr preferRelativeResize="0"/>
          <p:nvPr/>
        </p:nvPicPr>
        <p:blipFill rotWithShape="1">
          <a:blip r:embed="rId3">
            <a:alphaModFix/>
          </a:blip>
          <a:srcRect b="0" l="0" r="0" t="0"/>
          <a:stretch/>
        </p:blipFill>
        <p:spPr>
          <a:xfrm>
            <a:off x="990600" y="838200"/>
            <a:ext cx="2190750" cy="438150"/>
          </a:xfrm>
          <a:prstGeom prst="rect">
            <a:avLst/>
          </a:prstGeom>
          <a:noFill/>
          <a:ln>
            <a:noFill/>
          </a:ln>
        </p:spPr>
      </p:pic>
      <p:sp>
        <p:nvSpPr>
          <p:cNvPr id="623" name="Google Shape;623;p20"/>
          <p:cNvSpPr/>
          <p:nvPr/>
        </p:nvSpPr>
        <p:spPr>
          <a:xfrm>
            <a:off x="990600" y="4249117"/>
            <a:ext cx="17937480" cy="28575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4D267"/>
              </a:buClr>
              <a:buSzPts val="1650"/>
              <a:buFont typeface="Work Sans"/>
              <a:buNone/>
            </a:pPr>
            <a:r>
              <a:rPr b="1" i="0" lang="en-US" sz="1650" u="none" cap="none" strike="noStrike">
                <a:solidFill>
                  <a:srgbClr val="24D267"/>
                </a:solidFill>
                <a:latin typeface="Work Sans"/>
                <a:ea typeface="Work Sans"/>
                <a:cs typeface="Work Sans"/>
                <a:sym typeface="Work Sans"/>
              </a:rPr>
              <a:t>APPENDIX</a:t>
            </a:r>
            <a:endParaRPr b="0" i="0" sz="1650" u="none" cap="none" strike="noStrike">
              <a:solidFill>
                <a:schemeClr val="dk1"/>
              </a:solidFill>
              <a:latin typeface="Calibri"/>
              <a:ea typeface="Calibri"/>
              <a:cs typeface="Calibri"/>
              <a:sym typeface="Calibri"/>
            </a:endParaRPr>
          </a:p>
        </p:txBody>
      </p:sp>
      <p:sp>
        <p:nvSpPr>
          <p:cNvPr id="624" name="Google Shape;624;p20"/>
          <p:cNvSpPr/>
          <p:nvPr/>
        </p:nvSpPr>
        <p:spPr>
          <a:xfrm>
            <a:off x="990600" y="4744417"/>
            <a:ext cx="17937480" cy="800100"/>
          </a:xfrm>
          <a:prstGeom prst="rect">
            <a:avLst/>
          </a:prstGeom>
          <a:noFill/>
          <a:ln>
            <a:noFill/>
          </a:ln>
        </p:spPr>
        <p:txBody>
          <a:bodyPr anchorCtr="0" anchor="t" bIns="25400" lIns="25400" spcFirstLastPara="1" rIns="25400" wrap="square" tIns="25400">
            <a:noAutofit/>
          </a:bodyPr>
          <a:lstStyle/>
          <a:p>
            <a:pPr indent="0" lvl="0" marL="0" marR="0" rtl="0" algn="l">
              <a:lnSpc>
                <a:spcPct val="100000"/>
              </a:lnSpc>
              <a:spcBef>
                <a:spcPts val="0"/>
              </a:spcBef>
              <a:spcAft>
                <a:spcPts val="0"/>
              </a:spcAft>
              <a:buClr>
                <a:srgbClr val="FFFFFF"/>
              </a:buClr>
              <a:buSzPts val="6000"/>
              <a:buFont typeface="Funnel Sans"/>
              <a:buNone/>
            </a:pPr>
            <a:r>
              <a:rPr b="0" i="0" lang="en-US" sz="6000" u="none" cap="none" strike="noStrike">
                <a:solidFill>
                  <a:srgbClr val="FFFFFF"/>
                </a:solidFill>
                <a:latin typeface="Funnel Sans"/>
                <a:ea typeface="Funnel Sans"/>
                <a:cs typeface="Funnel Sans"/>
                <a:sym typeface="Funnel Sans"/>
              </a:rPr>
              <a:t>Industry role examples</a:t>
            </a:r>
            <a:endParaRPr b="0" i="0" sz="6000" u="none" cap="none" strike="noStrike">
              <a:solidFill>
                <a:schemeClr val="dk1"/>
              </a:solidFill>
              <a:latin typeface="Calibri"/>
              <a:ea typeface="Calibri"/>
              <a:cs typeface="Calibri"/>
              <a:sym typeface="Calibri"/>
            </a:endParaRPr>
          </a:p>
        </p:txBody>
      </p:sp>
      <p:sp>
        <p:nvSpPr>
          <p:cNvPr id="625" name="Google Shape;625;p20"/>
          <p:cNvSpPr/>
          <p:nvPr/>
        </p:nvSpPr>
        <p:spPr>
          <a:xfrm>
            <a:off x="990600" y="5754075"/>
            <a:ext cx="14355300" cy="7314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F2E1CC"/>
              </a:buClr>
              <a:buSzPts val="1950"/>
              <a:buFont typeface="Work Sans"/>
              <a:buNone/>
            </a:pPr>
            <a:r>
              <a:rPr b="0" i="0" lang="en-US" sz="1950" u="none" cap="none" strike="noStrike">
                <a:solidFill>
                  <a:srgbClr val="F2E1CC"/>
                </a:solidFill>
                <a:latin typeface="Work Sans"/>
                <a:ea typeface="Work Sans"/>
                <a:cs typeface="Work Sans"/>
                <a:sym typeface="Work Sans"/>
              </a:rPr>
              <a:t>Pull the single slide that fits the account. Each shows one role per tier, with a real workflow. Delete this slide.</a:t>
            </a:r>
            <a:endParaRPr b="0" i="0" sz="1950" u="none" cap="none" strike="noStrike">
              <a:solidFill>
                <a:schemeClr val="dk1"/>
              </a:solidFill>
              <a:latin typeface="Calibri"/>
              <a:ea typeface="Calibri"/>
              <a:cs typeface="Calibri"/>
              <a:sym typeface="Calibri"/>
            </a:endParaRPr>
          </a:p>
        </p:txBody>
      </p:sp>
      <p:sp>
        <p:nvSpPr>
          <p:cNvPr id="626" name="Google Shape;626;p20"/>
          <p:cNvSpPr/>
          <p:nvPr/>
        </p:nvSpPr>
        <p:spPr>
          <a:xfrm>
            <a:off x="990600" y="9420225"/>
            <a:ext cx="16306800" cy="28575"/>
          </a:xfrm>
          <a:prstGeom prst="rect">
            <a:avLst/>
          </a:prstGeom>
          <a:solidFill>
            <a:srgbClr val="FFFFFF">
              <a:alpha val="1607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1" name="Shape 631"/>
        <p:cNvGrpSpPr/>
        <p:nvPr/>
      </p:nvGrpSpPr>
      <p:grpSpPr>
        <a:xfrm>
          <a:off x="0" y="0"/>
          <a:ext cx="0" cy="0"/>
          <a:chOff x="0" y="0"/>
          <a:chExt cx="0" cy="0"/>
        </a:xfrm>
      </p:grpSpPr>
      <p:sp>
        <p:nvSpPr>
          <p:cNvPr id="632" name="Google Shape;632;p21"/>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INDUSTRY ROLE EXAMPLE</a:t>
            </a:r>
            <a:endParaRPr b="0" i="0" sz="1500" u="none" cap="none" strike="noStrike">
              <a:solidFill>
                <a:schemeClr val="dk1"/>
              </a:solidFill>
              <a:latin typeface="Calibri"/>
              <a:ea typeface="Calibri"/>
              <a:cs typeface="Calibri"/>
              <a:sym typeface="Calibri"/>
            </a:endParaRPr>
          </a:p>
        </p:txBody>
      </p:sp>
      <p:sp>
        <p:nvSpPr>
          <p:cNvPr id="633" name="Google Shape;633;p21"/>
          <p:cNvSpPr/>
          <p:nvPr/>
        </p:nvSpPr>
        <p:spPr>
          <a:xfrm>
            <a:off x="952500" y="110013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Architecture, Engineering &amp; Construction</a:t>
            </a:r>
            <a:endParaRPr b="0" i="0" sz="3900" u="none" cap="none" strike="noStrike">
              <a:solidFill>
                <a:schemeClr val="dk1"/>
              </a:solidFill>
              <a:latin typeface="Calibri"/>
              <a:ea typeface="Calibri"/>
              <a:cs typeface="Calibri"/>
              <a:sym typeface="Calibri"/>
            </a:endParaRPr>
          </a:p>
        </p:txBody>
      </p:sp>
      <p:sp>
        <p:nvSpPr>
          <p:cNvPr id="634" name="Google Shape;634;p21"/>
          <p:cNvSpPr/>
          <p:nvPr/>
        </p:nvSpPr>
        <p:spPr>
          <a:xfrm>
            <a:off x="952500" y="1948235"/>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1"/>
          <p:cNvSpPr/>
          <p:nvPr/>
        </p:nvSpPr>
        <p:spPr>
          <a:xfrm>
            <a:off x="952500" y="3478485"/>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1"/>
          <p:cNvSpPr/>
          <p:nvPr/>
        </p:nvSpPr>
        <p:spPr>
          <a:xfrm>
            <a:off x="952500" y="1948235"/>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1"/>
          <p:cNvSpPr/>
          <p:nvPr/>
        </p:nvSpPr>
        <p:spPr>
          <a:xfrm>
            <a:off x="952500" y="1948235"/>
            <a:ext cx="47625" cy="1539776"/>
          </a:xfrm>
          <a:prstGeom prst="rect">
            <a:avLst/>
          </a:prstGeom>
          <a:solidFill>
            <a:srgbClr val="939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1"/>
          <p:cNvSpPr/>
          <p:nvPr/>
        </p:nvSpPr>
        <p:spPr>
          <a:xfrm>
            <a:off x="9462120" y="1948235"/>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1"/>
          <p:cNvSpPr/>
          <p:nvPr/>
        </p:nvSpPr>
        <p:spPr>
          <a:xfrm>
            <a:off x="3724275" y="1957760"/>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1"/>
          <p:cNvSpPr/>
          <p:nvPr/>
        </p:nvSpPr>
        <p:spPr>
          <a:xfrm>
            <a:off x="1266825" y="2446660"/>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641" name="Google Shape;641;p21"/>
          <p:cNvSpPr/>
          <p:nvPr/>
        </p:nvSpPr>
        <p:spPr>
          <a:xfrm>
            <a:off x="1266825" y="2632397"/>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Essentials</a:t>
            </a:r>
            <a:endParaRPr b="0" i="0" sz="2250" u="none" cap="none" strike="noStrike">
              <a:solidFill>
                <a:schemeClr val="dk1"/>
              </a:solidFill>
              <a:latin typeface="Calibri"/>
              <a:ea typeface="Calibri"/>
              <a:cs typeface="Calibri"/>
              <a:sym typeface="Calibri"/>
            </a:endParaRPr>
          </a:p>
        </p:txBody>
      </p:sp>
      <p:sp>
        <p:nvSpPr>
          <p:cNvPr id="642" name="Google Shape;642;p21"/>
          <p:cNvSpPr/>
          <p:nvPr/>
        </p:nvSpPr>
        <p:spPr>
          <a:xfrm>
            <a:off x="4019550" y="2167310"/>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643" name="Google Shape;643;p21"/>
          <p:cNvSpPr/>
          <p:nvPr/>
        </p:nvSpPr>
        <p:spPr>
          <a:xfrm>
            <a:off x="4019550" y="2381622"/>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Data / CAD coordinator</a:t>
            </a:r>
            <a:endParaRPr b="0" i="0" sz="1800" u="none" cap="none" strike="noStrike">
              <a:solidFill>
                <a:schemeClr val="dk1"/>
              </a:solidFill>
              <a:latin typeface="Calibri"/>
              <a:ea typeface="Calibri"/>
              <a:cs typeface="Calibri"/>
              <a:sym typeface="Calibri"/>
            </a:endParaRPr>
          </a:p>
        </p:txBody>
      </p:sp>
      <p:sp>
        <p:nvSpPr>
          <p:cNvPr id="644" name="Google Shape;644;p21"/>
          <p:cNvSpPr/>
          <p:nvPr/>
        </p:nvSpPr>
        <p:spPr>
          <a:xfrm>
            <a:off x="4019550" y="2708895"/>
            <a:ext cx="5311525" cy="5981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Imports, converts, views, and hands off project data across CAD and GIS formats.</a:t>
            </a:r>
            <a:endParaRPr b="0" i="0" sz="1575" u="none" cap="none" strike="noStrike">
              <a:solidFill>
                <a:schemeClr val="dk1"/>
              </a:solidFill>
              <a:latin typeface="Calibri"/>
              <a:ea typeface="Calibri"/>
              <a:cs typeface="Calibri"/>
              <a:sym typeface="Calibri"/>
            </a:endParaRPr>
          </a:p>
        </p:txBody>
      </p:sp>
      <p:sp>
        <p:nvSpPr>
          <p:cNvPr id="645" name="Google Shape;645;p21"/>
          <p:cNvSpPr/>
          <p:nvPr/>
        </p:nvSpPr>
        <p:spPr>
          <a:xfrm>
            <a:off x="952500" y="3640410"/>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1"/>
          <p:cNvSpPr/>
          <p:nvPr/>
        </p:nvSpPr>
        <p:spPr>
          <a:xfrm>
            <a:off x="952500" y="5170661"/>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1"/>
          <p:cNvSpPr/>
          <p:nvPr/>
        </p:nvSpPr>
        <p:spPr>
          <a:xfrm>
            <a:off x="952500" y="3640410"/>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1"/>
          <p:cNvSpPr/>
          <p:nvPr/>
        </p:nvSpPr>
        <p:spPr>
          <a:xfrm>
            <a:off x="952500" y="3640410"/>
            <a:ext cx="47625" cy="1539776"/>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1"/>
          <p:cNvSpPr/>
          <p:nvPr/>
        </p:nvSpPr>
        <p:spPr>
          <a:xfrm>
            <a:off x="9462120" y="3640410"/>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1"/>
          <p:cNvSpPr/>
          <p:nvPr/>
        </p:nvSpPr>
        <p:spPr>
          <a:xfrm>
            <a:off x="3724275" y="3649935"/>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1"/>
          <p:cNvSpPr/>
          <p:nvPr/>
        </p:nvSpPr>
        <p:spPr>
          <a:xfrm>
            <a:off x="1266825" y="4138836"/>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652" name="Google Shape;652;p21"/>
          <p:cNvSpPr/>
          <p:nvPr/>
        </p:nvSpPr>
        <p:spPr>
          <a:xfrm>
            <a:off x="1266825" y="4324573"/>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Advanced</a:t>
            </a:r>
            <a:endParaRPr b="0" i="0" sz="2250" u="none" cap="none" strike="noStrike">
              <a:solidFill>
                <a:schemeClr val="dk1"/>
              </a:solidFill>
              <a:latin typeface="Calibri"/>
              <a:ea typeface="Calibri"/>
              <a:cs typeface="Calibri"/>
              <a:sym typeface="Calibri"/>
            </a:endParaRPr>
          </a:p>
        </p:txBody>
      </p:sp>
      <p:sp>
        <p:nvSpPr>
          <p:cNvPr id="653" name="Google Shape;653;p21"/>
          <p:cNvSpPr/>
          <p:nvPr/>
        </p:nvSpPr>
        <p:spPr>
          <a:xfrm>
            <a:off x="4019550" y="3859485"/>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654" name="Google Shape;654;p21"/>
          <p:cNvSpPr/>
          <p:nvPr/>
        </p:nvSpPr>
        <p:spPr>
          <a:xfrm>
            <a:off x="4019550" y="4073798"/>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Civil / corridor analyst</a:t>
            </a:r>
            <a:endParaRPr b="0" i="0" sz="1800" u="none" cap="none" strike="noStrike">
              <a:solidFill>
                <a:schemeClr val="dk1"/>
              </a:solidFill>
              <a:latin typeface="Calibri"/>
              <a:ea typeface="Calibri"/>
              <a:cs typeface="Calibri"/>
              <a:sym typeface="Calibri"/>
            </a:endParaRPr>
          </a:p>
        </p:txBody>
      </p:sp>
      <p:sp>
        <p:nvSpPr>
          <p:cNvPr id="655" name="Google Shape;655;p21"/>
          <p:cNvSpPr/>
          <p:nvPr/>
        </p:nvSpPr>
        <p:spPr>
          <a:xfrm>
            <a:off x="4019550" y="4401071"/>
            <a:ext cx="5311525" cy="5981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Terrain and corridor analysis, cut-and-fill, cartographic production, and scripting.</a:t>
            </a:r>
            <a:endParaRPr b="0" i="0" sz="1575" u="none" cap="none" strike="noStrike">
              <a:solidFill>
                <a:schemeClr val="dk1"/>
              </a:solidFill>
              <a:latin typeface="Calibri"/>
              <a:ea typeface="Calibri"/>
              <a:cs typeface="Calibri"/>
              <a:sym typeface="Calibri"/>
            </a:endParaRPr>
          </a:p>
        </p:txBody>
      </p:sp>
      <p:sp>
        <p:nvSpPr>
          <p:cNvPr id="656" name="Google Shape;656;p21"/>
          <p:cNvSpPr/>
          <p:nvPr/>
        </p:nvSpPr>
        <p:spPr>
          <a:xfrm>
            <a:off x="952500" y="5332586"/>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1"/>
          <p:cNvSpPr/>
          <p:nvPr/>
        </p:nvSpPr>
        <p:spPr>
          <a:xfrm>
            <a:off x="952500" y="6862837"/>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1"/>
          <p:cNvSpPr/>
          <p:nvPr/>
        </p:nvSpPr>
        <p:spPr>
          <a:xfrm>
            <a:off x="952500" y="5332586"/>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1"/>
          <p:cNvSpPr/>
          <p:nvPr/>
        </p:nvSpPr>
        <p:spPr>
          <a:xfrm>
            <a:off x="952500" y="5332586"/>
            <a:ext cx="47625" cy="1539776"/>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1"/>
          <p:cNvSpPr/>
          <p:nvPr/>
        </p:nvSpPr>
        <p:spPr>
          <a:xfrm>
            <a:off x="9462120" y="5332586"/>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1"/>
          <p:cNvSpPr/>
          <p:nvPr/>
        </p:nvSpPr>
        <p:spPr>
          <a:xfrm>
            <a:off x="3724275" y="5342111"/>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1"/>
          <p:cNvSpPr/>
          <p:nvPr/>
        </p:nvSpPr>
        <p:spPr>
          <a:xfrm>
            <a:off x="1266825" y="5831012"/>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663" name="Google Shape;663;p21"/>
          <p:cNvSpPr/>
          <p:nvPr/>
        </p:nvSpPr>
        <p:spPr>
          <a:xfrm>
            <a:off x="1266825" y="6016749"/>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Professional</a:t>
            </a:r>
            <a:endParaRPr b="0" i="0" sz="2250" u="none" cap="none" strike="noStrike">
              <a:solidFill>
                <a:schemeClr val="dk1"/>
              </a:solidFill>
              <a:latin typeface="Calibri"/>
              <a:ea typeface="Calibri"/>
              <a:cs typeface="Calibri"/>
              <a:sym typeface="Calibri"/>
            </a:endParaRPr>
          </a:p>
        </p:txBody>
      </p:sp>
      <p:sp>
        <p:nvSpPr>
          <p:cNvPr id="664" name="Google Shape;664;p21"/>
          <p:cNvSpPr/>
          <p:nvPr/>
        </p:nvSpPr>
        <p:spPr>
          <a:xfrm>
            <a:off x="4019550" y="5551661"/>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665" name="Google Shape;665;p21"/>
          <p:cNvSpPr/>
          <p:nvPr/>
        </p:nvSpPr>
        <p:spPr>
          <a:xfrm>
            <a:off x="4019550" y="5765974"/>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Survey / reality-capture specialist</a:t>
            </a:r>
            <a:endParaRPr b="0" i="0" sz="1800" u="none" cap="none" strike="noStrike">
              <a:solidFill>
                <a:schemeClr val="dk1"/>
              </a:solidFill>
              <a:latin typeface="Calibri"/>
              <a:ea typeface="Calibri"/>
              <a:cs typeface="Calibri"/>
              <a:sym typeface="Calibri"/>
            </a:endParaRPr>
          </a:p>
        </p:txBody>
      </p:sp>
      <p:sp>
        <p:nvSpPr>
          <p:cNvPr id="666" name="Google Shape;666;p21"/>
          <p:cNvSpPr/>
          <p:nvPr/>
        </p:nvSpPr>
        <p:spPr>
          <a:xfrm>
            <a:off x="4019550" y="6093247"/>
            <a:ext cx="5311525" cy="5981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Lidar and drone photogrammetry for as-builts and site models.</a:t>
            </a:r>
            <a:endParaRPr b="0" i="0" sz="1575"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71" name="Shape 671"/>
        <p:cNvGrpSpPr/>
        <p:nvPr/>
      </p:nvGrpSpPr>
      <p:grpSpPr>
        <a:xfrm>
          <a:off x="0" y="0"/>
          <a:ext cx="0" cy="0"/>
          <a:chOff x="0" y="0"/>
          <a:chExt cx="0" cy="0"/>
        </a:xfrm>
      </p:grpSpPr>
      <p:sp>
        <p:nvSpPr>
          <p:cNvPr id="672" name="Google Shape;672;p22"/>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DEDEDE"/>
                </a:solidFill>
                <a:latin typeface="Work Sans"/>
                <a:ea typeface="Work Sans"/>
                <a:cs typeface="Work Sans"/>
                <a:sym typeface="Work Sans"/>
              </a:rPr>
              <a:t>INDUSTRY ROLE EXAMPLE</a:t>
            </a:r>
            <a:endParaRPr b="0" i="0" sz="1500" u="none" cap="none" strike="noStrike">
              <a:solidFill>
                <a:srgbClr val="DEDEDE"/>
              </a:solidFill>
              <a:latin typeface="Calibri"/>
              <a:ea typeface="Calibri"/>
              <a:cs typeface="Calibri"/>
              <a:sym typeface="Calibri"/>
            </a:endParaRPr>
          </a:p>
        </p:txBody>
      </p:sp>
      <p:sp>
        <p:nvSpPr>
          <p:cNvPr id="673" name="Google Shape;673;p22"/>
          <p:cNvSpPr/>
          <p:nvPr/>
        </p:nvSpPr>
        <p:spPr>
          <a:xfrm>
            <a:off x="952500" y="110013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chemeClr val="lt1"/>
                </a:solidFill>
                <a:latin typeface="Funnel Sans"/>
                <a:ea typeface="Funnel Sans"/>
                <a:cs typeface="Funnel Sans"/>
                <a:sym typeface="Funnel Sans"/>
              </a:rPr>
              <a:t>Emergency Services</a:t>
            </a:r>
            <a:endParaRPr b="0" i="0" sz="3900" u="none" cap="none" strike="noStrike">
              <a:solidFill>
                <a:schemeClr val="lt1"/>
              </a:solidFill>
              <a:latin typeface="Calibri"/>
              <a:ea typeface="Calibri"/>
              <a:cs typeface="Calibri"/>
              <a:sym typeface="Calibri"/>
            </a:endParaRPr>
          </a:p>
        </p:txBody>
      </p:sp>
      <p:sp>
        <p:nvSpPr>
          <p:cNvPr id="674" name="Google Shape;674;p22"/>
          <p:cNvSpPr/>
          <p:nvPr/>
        </p:nvSpPr>
        <p:spPr>
          <a:xfrm>
            <a:off x="952500" y="1948235"/>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2"/>
          <p:cNvSpPr/>
          <p:nvPr/>
        </p:nvSpPr>
        <p:spPr>
          <a:xfrm>
            <a:off x="952500" y="3478485"/>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2"/>
          <p:cNvSpPr/>
          <p:nvPr/>
        </p:nvSpPr>
        <p:spPr>
          <a:xfrm>
            <a:off x="952500" y="1948235"/>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2"/>
          <p:cNvSpPr/>
          <p:nvPr/>
        </p:nvSpPr>
        <p:spPr>
          <a:xfrm>
            <a:off x="952500" y="1948235"/>
            <a:ext cx="47625" cy="1539776"/>
          </a:xfrm>
          <a:prstGeom prst="rect">
            <a:avLst/>
          </a:prstGeom>
          <a:solidFill>
            <a:srgbClr val="939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2"/>
          <p:cNvSpPr/>
          <p:nvPr/>
        </p:nvSpPr>
        <p:spPr>
          <a:xfrm>
            <a:off x="9462120" y="1948235"/>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2"/>
          <p:cNvSpPr/>
          <p:nvPr/>
        </p:nvSpPr>
        <p:spPr>
          <a:xfrm>
            <a:off x="3724275" y="1957760"/>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2"/>
          <p:cNvSpPr/>
          <p:nvPr/>
        </p:nvSpPr>
        <p:spPr>
          <a:xfrm>
            <a:off x="1266825" y="2446660"/>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681" name="Google Shape;681;p22"/>
          <p:cNvSpPr/>
          <p:nvPr/>
        </p:nvSpPr>
        <p:spPr>
          <a:xfrm>
            <a:off x="1266825" y="2632397"/>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Essentials</a:t>
            </a:r>
            <a:endParaRPr b="0" i="0" sz="2250" u="none" cap="none" strike="noStrike">
              <a:solidFill>
                <a:schemeClr val="dk1"/>
              </a:solidFill>
              <a:latin typeface="Calibri"/>
              <a:ea typeface="Calibri"/>
              <a:cs typeface="Calibri"/>
              <a:sym typeface="Calibri"/>
            </a:endParaRPr>
          </a:p>
        </p:txBody>
      </p:sp>
      <p:sp>
        <p:nvSpPr>
          <p:cNvPr id="682" name="Google Shape;682;p22"/>
          <p:cNvSpPr/>
          <p:nvPr/>
        </p:nvSpPr>
        <p:spPr>
          <a:xfrm>
            <a:off x="4019550" y="2167310"/>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683" name="Google Shape;683;p22"/>
          <p:cNvSpPr/>
          <p:nvPr/>
        </p:nvSpPr>
        <p:spPr>
          <a:xfrm>
            <a:off x="4019550" y="2381622"/>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Duty officer / GIS support</a:t>
            </a:r>
            <a:endParaRPr b="0" i="0" sz="1800" u="none" cap="none" strike="noStrike">
              <a:solidFill>
                <a:schemeClr val="dk1"/>
              </a:solidFill>
              <a:latin typeface="Calibri"/>
              <a:ea typeface="Calibri"/>
              <a:cs typeface="Calibri"/>
              <a:sym typeface="Calibri"/>
            </a:endParaRPr>
          </a:p>
        </p:txBody>
      </p:sp>
      <p:sp>
        <p:nvSpPr>
          <p:cNvPr id="684" name="Google Shape;684;p22"/>
          <p:cNvSpPr/>
          <p:nvPr/>
        </p:nvSpPr>
        <p:spPr>
          <a:xfrm>
            <a:off x="4019550" y="2708895"/>
            <a:ext cx="5311525" cy="5981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Views and shares situational maps across the response team.</a:t>
            </a:r>
            <a:endParaRPr b="0" i="0" sz="1575" u="none" cap="none" strike="noStrike">
              <a:solidFill>
                <a:schemeClr val="dk1"/>
              </a:solidFill>
              <a:latin typeface="Calibri"/>
              <a:ea typeface="Calibri"/>
              <a:cs typeface="Calibri"/>
              <a:sym typeface="Calibri"/>
            </a:endParaRPr>
          </a:p>
        </p:txBody>
      </p:sp>
      <p:sp>
        <p:nvSpPr>
          <p:cNvPr id="685" name="Google Shape;685;p22"/>
          <p:cNvSpPr/>
          <p:nvPr/>
        </p:nvSpPr>
        <p:spPr>
          <a:xfrm>
            <a:off x="952500" y="3640410"/>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2"/>
          <p:cNvSpPr/>
          <p:nvPr/>
        </p:nvSpPr>
        <p:spPr>
          <a:xfrm>
            <a:off x="952500" y="5170661"/>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2"/>
          <p:cNvSpPr/>
          <p:nvPr/>
        </p:nvSpPr>
        <p:spPr>
          <a:xfrm>
            <a:off x="952500" y="3640410"/>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2"/>
          <p:cNvSpPr/>
          <p:nvPr/>
        </p:nvSpPr>
        <p:spPr>
          <a:xfrm>
            <a:off x="952500" y="3640410"/>
            <a:ext cx="47625" cy="1539776"/>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2"/>
          <p:cNvSpPr/>
          <p:nvPr/>
        </p:nvSpPr>
        <p:spPr>
          <a:xfrm>
            <a:off x="9462120" y="3640410"/>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2"/>
          <p:cNvSpPr/>
          <p:nvPr/>
        </p:nvSpPr>
        <p:spPr>
          <a:xfrm>
            <a:off x="3724275" y="3649935"/>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2"/>
          <p:cNvSpPr/>
          <p:nvPr/>
        </p:nvSpPr>
        <p:spPr>
          <a:xfrm>
            <a:off x="1266825" y="4138836"/>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692" name="Google Shape;692;p22"/>
          <p:cNvSpPr/>
          <p:nvPr/>
        </p:nvSpPr>
        <p:spPr>
          <a:xfrm>
            <a:off x="1266825" y="4324573"/>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Advanced</a:t>
            </a:r>
            <a:endParaRPr b="0" i="0" sz="2250" u="none" cap="none" strike="noStrike">
              <a:solidFill>
                <a:schemeClr val="dk1"/>
              </a:solidFill>
              <a:latin typeface="Calibri"/>
              <a:ea typeface="Calibri"/>
              <a:cs typeface="Calibri"/>
              <a:sym typeface="Calibri"/>
            </a:endParaRPr>
          </a:p>
        </p:txBody>
      </p:sp>
      <p:sp>
        <p:nvSpPr>
          <p:cNvPr id="693" name="Google Shape;693;p22"/>
          <p:cNvSpPr/>
          <p:nvPr/>
        </p:nvSpPr>
        <p:spPr>
          <a:xfrm>
            <a:off x="4019550" y="3859485"/>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694" name="Google Shape;694;p22"/>
          <p:cNvSpPr/>
          <p:nvPr/>
        </p:nvSpPr>
        <p:spPr>
          <a:xfrm>
            <a:off x="4019550" y="4073798"/>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EOC analyst</a:t>
            </a:r>
            <a:endParaRPr b="0" i="0" sz="1800" u="none" cap="none" strike="noStrike">
              <a:solidFill>
                <a:schemeClr val="dk1"/>
              </a:solidFill>
              <a:latin typeface="Calibri"/>
              <a:ea typeface="Calibri"/>
              <a:cs typeface="Calibri"/>
              <a:sym typeface="Calibri"/>
            </a:endParaRPr>
          </a:p>
        </p:txBody>
      </p:sp>
      <p:sp>
        <p:nvSpPr>
          <p:cNvPr id="695" name="Google Shape;695;p22"/>
          <p:cNvSpPr/>
          <p:nvPr/>
        </p:nvSpPr>
        <p:spPr>
          <a:xfrm>
            <a:off x="4019550" y="4401071"/>
            <a:ext cx="5311525" cy="5981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Terrain, flood, and viewshed analysis; operational maps; automation.</a:t>
            </a:r>
            <a:endParaRPr b="0" i="0" sz="1575" u="none" cap="none" strike="noStrike">
              <a:solidFill>
                <a:schemeClr val="dk1"/>
              </a:solidFill>
              <a:latin typeface="Calibri"/>
              <a:ea typeface="Calibri"/>
              <a:cs typeface="Calibri"/>
              <a:sym typeface="Calibri"/>
            </a:endParaRPr>
          </a:p>
        </p:txBody>
      </p:sp>
      <p:sp>
        <p:nvSpPr>
          <p:cNvPr id="696" name="Google Shape;696;p22"/>
          <p:cNvSpPr/>
          <p:nvPr/>
        </p:nvSpPr>
        <p:spPr>
          <a:xfrm>
            <a:off x="952500" y="5332586"/>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2"/>
          <p:cNvSpPr/>
          <p:nvPr/>
        </p:nvSpPr>
        <p:spPr>
          <a:xfrm>
            <a:off x="952500" y="6862837"/>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2"/>
          <p:cNvSpPr/>
          <p:nvPr/>
        </p:nvSpPr>
        <p:spPr>
          <a:xfrm>
            <a:off x="952500" y="5332586"/>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2"/>
          <p:cNvSpPr/>
          <p:nvPr/>
        </p:nvSpPr>
        <p:spPr>
          <a:xfrm>
            <a:off x="952500" y="5332586"/>
            <a:ext cx="47625" cy="1539776"/>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2"/>
          <p:cNvSpPr/>
          <p:nvPr/>
        </p:nvSpPr>
        <p:spPr>
          <a:xfrm>
            <a:off x="9462120" y="5332586"/>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2"/>
          <p:cNvSpPr/>
          <p:nvPr/>
        </p:nvSpPr>
        <p:spPr>
          <a:xfrm>
            <a:off x="3724275" y="5342111"/>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2"/>
          <p:cNvSpPr/>
          <p:nvPr/>
        </p:nvSpPr>
        <p:spPr>
          <a:xfrm>
            <a:off x="1266825" y="5831012"/>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703" name="Google Shape;703;p22"/>
          <p:cNvSpPr/>
          <p:nvPr/>
        </p:nvSpPr>
        <p:spPr>
          <a:xfrm>
            <a:off x="1266825" y="6016749"/>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Professional</a:t>
            </a:r>
            <a:endParaRPr b="0" i="0" sz="2250" u="none" cap="none" strike="noStrike">
              <a:solidFill>
                <a:schemeClr val="dk1"/>
              </a:solidFill>
              <a:latin typeface="Calibri"/>
              <a:ea typeface="Calibri"/>
              <a:cs typeface="Calibri"/>
              <a:sym typeface="Calibri"/>
            </a:endParaRPr>
          </a:p>
        </p:txBody>
      </p:sp>
      <p:sp>
        <p:nvSpPr>
          <p:cNvPr id="704" name="Google Shape;704;p22"/>
          <p:cNvSpPr/>
          <p:nvPr/>
        </p:nvSpPr>
        <p:spPr>
          <a:xfrm>
            <a:off x="4019550" y="5551661"/>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705" name="Google Shape;705;p22"/>
          <p:cNvSpPr/>
          <p:nvPr/>
        </p:nvSpPr>
        <p:spPr>
          <a:xfrm>
            <a:off x="4019550" y="5765974"/>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Damage-assessment / imagery analyst</a:t>
            </a:r>
            <a:endParaRPr b="0" i="0" sz="1800" u="none" cap="none" strike="noStrike">
              <a:solidFill>
                <a:schemeClr val="dk1"/>
              </a:solidFill>
              <a:latin typeface="Calibri"/>
              <a:ea typeface="Calibri"/>
              <a:cs typeface="Calibri"/>
              <a:sym typeface="Calibri"/>
            </a:endParaRPr>
          </a:p>
        </p:txBody>
      </p:sp>
      <p:sp>
        <p:nvSpPr>
          <p:cNvPr id="706" name="Google Shape;706;p22"/>
          <p:cNvSpPr/>
          <p:nvPr/>
        </p:nvSpPr>
        <p:spPr>
          <a:xfrm>
            <a:off x="4019550" y="6093247"/>
            <a:ext cx="5311525" cy="5981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AI / ML classification and drone imagery for rapid damage assessment.</a:t>
            </a:r>
            <a:endParaRPr b="0" i="0" sz="1575"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1" name="Shape 711"/>
        <p:cNvGrpSpPr/>
        <p:nvPr/>
      </p:nvGrpSpPr>
      <p:grpSpPr>
        <a:xfrm>
          <a:off x="0" y="0"/>
          <a:ext cx="0" cy="0"/>
          <a:chOff x="0" y="0"/>
          <a:chExt cx="0" cy="0"/>
        </a:xfrm>
      </p:grpSpPr>
      <p:sp>
        <p:nvSpPr>
          <p:cNvPr id="712" name="Google Shape;712;p23"/>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INDUSTRY ROLE EXAMPLE</a:t>
            </a:r>
            <a:endParaRPr b="0" i="0" sz="1500" u="none" cap="none" strike="noStrike">
              <a:solidFill>
                <a:schemeClr val="dk1"/>
              </a:solidFill>
              <a:latin typeface="Calibri"/>
              <a:ea typeface="Calibri"/>
              <a:cs typeface="Calibri"/>
              <a:sym typeface="Calibri"/>
            </a:endParaRPr>
          </a:p>
        </p:txBody>
      </p:sp>
      <p:sp>
        <p:nvSpPr>
          <p:cNvPr id="713" name="Google Shape;713;p23"/>
          <p:cNvSpPr/>
          <p:nvPr/>
        </p:nvSpPr>
        <p:spPr>
          <a:xfrm>
            <a:off x="952500" y="110013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Energy</a:t>
            </a:r>
            <a:endParaRPr b="0" i="0" sz="3900" u="none" cap="none" strike="noStrike">
              <a:solidFill>
                <a:schemeClr val="dk1"/>
              </a:solidFill>
              <a:latin typeface="Calibri"/>
              <a:ea typeface="Calibri"/>
              <a:cs typeface="Calibri"/>
              <a:sym typeface="Calibri"/>
            </a:endParaRPr>
          </a:p>
        </p:txBody>
      </p:sp>
      <p:sp>
        <p:nvSpPr>
          <p:cNvPr id="714" name="Google Shape;714;p23"/>
          <p:cNvSpPr/>
          <p:nvPr/>
        </p:nvSpPr>
        <p:spPr>
          <a:xfrm>
            <a:off x="952500" y="1948235"/>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3"/>
          <p:cNvSpPr/>
          <p:nvPr/>
        </p:nvSpPr>
        <p:spPr>
          <a:xfrm>
            <a:off x="952500" y="3478485"/>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3"/>
          <p:cNvSpPr/>
          <p:nvPr/>
        </p:nvSpPr>
        <p:spPr>
          <a:xfrm>
            <a:off x="952500" y="1948235"/>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3"/>
          <p:cNvSpPr/>
          <p:nvPr/>
        </p:nvSpPr>
        <p:spPr>
          <a:xfrm>
            <a:off x="952500" y="1948235"/>
            <a:ext cx="47625" cy="1539776"/>
          </a:xfrm>
          <a:prstGeom prst="rect">
            <a:avLst/>
          </a:prstGeom>
          <a:solidFill>
            <a:srgbClr val="939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3"/>
          <p:cNvSpPr/>
          <p:nvPr/>
        </p:nvSpPr>
        <p:spPr>
          <a:xfrm>
            <a:off x="9462120" y="1948235"/>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3"/>
          <p:cNvSpPr/>
          <p:nvPr/>
        </p:nvSpPr>
        <p:spPr>
          <a:xfrm>
            <a:off x="3724275" y="1957760"/>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3"/>
          <p:cNvSpPr/>
          <p:nvPr/>
        </p:nvSpPr>
        <p:spPr>
          <a:xfrm>
            <a:off x="1266825" y="2446660"/>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721" name="Google Shape;721;p23"/>
          <p:cNvSpPr/>
          <p:nvPr/>
        </p:nvSpPr>
        <p:spPr>
          <a:xfrm>
            <a:off x="1266825" y="2632397"/>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Essentials</a:t>
            </a:r>
            <a:endParaRPr b="0" i="0" sz="2250" u="none" cap="none" strike="noStrike">
              <a:solidFill>
                <a:schemeClr val="dk1"/>
              </a:solidFill>
              <a:latin typeface="Calibri"/>
              <a:ea typeface="Calibri"/>
              <a:cs typeface="Calibri"/>
              <a:sym typeface="Calibri"/>
            </a:endParaRPr>
          </a:p>
        </p:txBody>
      </p:sp>
      <p:sp>
        <p:nvSpPr>
          <p:cNvPr id="722" name="Google Shape;722;p23"/>
          <p:cNvSpPr/>
          <p:nvPr/>
        </p:nvSpPr>
        <p:spPr>
          <a:xfrm>
            <a:off x="4019550" y="2167310"/>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723" name="Google Shape;723;p23"/>
          <p:cNvSpPr/>
          <p:nvPr/>
        </p:nvSpPr>
        <p:spPr>
          <a:xfrm>
            <a:off x="4019550" y="2381622"/>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Data manager</a:t>
            </a:r>
            <a:endParaRPr b="0" i="0" sz="1800" u="none" cap="none" strike="noStrike">
              <a:solidFill>
                <a:schemeClr val="dk1"/>
              </a:solidFill>
              <a:latin typeface="Calibri"/>
              <a:ea typeface="Calibri"/>
              <a:cs typeface="Calibri"/>
              <a:sym typeface="Calibri"/>
            </a:endParaRPr>
          </a:p>
        </p:txBody>
      </p:sp>
      <p:sp>
        <p:nvSpPr>
          <p:cNvPr id="724" name="Google Shape;724;p23"/>
          <p:cNvSpPr/>
          <p:nvPr/>
        </p:nvSpPr>
        <p:spPr>
          <a:xfrm>
            <a:off x="4019550" y="2708900"/>
            <a:ext cx="4799400" cy="5982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Converts and prepares well, seismic, and survey data for the team.</a:t>
            </a:r>
            <a:endParaRPr b="0" i="0" sz="1575" u="none" cap="none" strike="noStrike">
              <a:solidFill>
                <a:schemeClr val="dk1"/>
              </a:solidFill>
              <a:latin typeface="Calibri"/>
              <a:ea typeface="Calibri"/>
              <a:cs typeface="Calibri"/>
              <a:sym typeface="Calibri"/>
            </a:endParaRPr>
          </a:p>
        </p:txBody>
      </p:sp>
      <p:sp>
        <p:nvSpPr>
          <p:cNvPr id="725" name="Google Shape;725;p23"/>
          <p:cNvSpPr/>
          <p:nvPr/>
        </p:nvSpPr>
        <p:spPr>
          <a:xfrm>
            <a:off x="952500" y="3640410"/>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3"/>
          <p:cNvSpPr/>
          <p:nvPr/>
        </p:nvSpPr>
        <p:spPr>
          <a:xfrm>
            <a:off x="952500" y="5170661"/>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3"/>
          <p:cNvSpPr/>
          <p:nvPr/>
        </p:nvSpPr>
        <p:spPr>
          <a:xfrm>
            <a:off x="952500" y="3640410"/>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3"/>
          <p:cNvSpPr/>
          <p:nvPr/>
        </p:nvSpPr>
        <p:spPr>
          <a:xfrm>
            <a:off x="952500" y="3640410"/>
            <a:ext cx="47625" cy="1539776"/>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3"/>
          <p:cNvSpPr/>
          <p:nvPr/>
        </p:nvSpPr>
        <p:spPr>
          <a:xfrm>
            <a:off x="9462120" y="3640410"/>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3"/>
          <p:cNvSpPr/>
          <p:nvPr/>
        </p:nvSpPr>
        <p:spPr>
          <a:xfrm>
            <a:off x="3724275" y="3649935"/>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3"/>
          <p:cNvSpPr/>
          <p:nvPr/>
        </p:nvSpPr>
        <p:spPr>
          <a:xfrm>
            <a:off x="1266825" y="4138836"/>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732" name="Google Shape;732;p23"/>
          <p:cNvSpPr/>
          <p:nvPr/>
        </p:nvSpPr>
        <p:spPr>
          <a:xfrm>
            <a:off x="1266825" y="4324573"/>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Advanced</a:t>
            </a:r>
            <a:endParaRPr b="0" i="0" sz="2250" u="none" cap="none" strike="noStrike">
              <a:solidFill>
                <a:schemeClr val="dk1"/>
              </a:solidFill>
              <a:latin typeface="Calibri"/>
              <a:ea typeface="Calibri"/>
              <a:cs typeface="Calibri"/>
              <a:sym typeface="Calibri"/>
            </a:endParaRPr>
          </a:p>
        </p:txBody>
      </p:sp>
      <p:sp>
        <p:nvSpPr>
          <p:cNvPr id="733" name="Google Shape;733;p23"/>
          <p:cNvSpPr/>
          <p:nvPr/>
        </p:nvSpPr>
        <p:spPr>
          <a:xfrm>
            <a:off x="4019550" y="3859485"/>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734" name="Google Shape;734;p23"/>
          <p:cNvSpPr/>
          <p:nvPr/>
        </p:nvSpPr>
        <p:spPr>
          <a:xfrm>
            <a:off x="4019550" y="4073798"/>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Siting / pipeline analyst</a:t>
            </a:r>
            <a:endParaRPr b="0" i="0" sz="1800" u="none" cap="none" strike="noStrike">
              <a:solidFill>
                <a:schemeClr val="dk1"/>
              </a:solidFill>
              <a:latin typeface="Calibri"/>
              <a:ea typeface="Calibri"/>
              <a:cs typeface="Calibri"/>
              <a:sym typeface="Calibri"/>
            </a:endParaRPr>
          </a:p>
        </p:txBody>
      </p:sp>
      <p:sp>
        <p:nvSpPr>
          <p:cNvPr id="735" name="Google Shape;735;p23"/>
          <p:cNvSpPr/>
          <p:nvPr/>
        </p:nvSpPr>
        <p:spPr>
          <a:xfrm>
            <a:off x="4019550" y="4401071"/>
            <a:ext cx="5311525" cy="5981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Terrain, viewshed, and routing analysis, with advanced geodetics.</a:t>
            </a:r>
            <a:endParaRPr b="0" i="0" sz="1575" u="none" cap="none" strike="noStrike">
              <a:solidFill>
                <a:schemeClr val="dk1"/>
              </a:solidFill>
              <a:latin typeface="Calibri"/>
              <a:ea typeface="Calibri"/>
              <a:cs typeface="Calibri"/>
              <a:sym typeface="Calibri"/>
            </a:endParaRPr>
          </a:p>
        </p:txBody>
      </p:sp>
      <p:sp>
        <p:nvSpPr>
          <p:cNvPr id="736" name="Google Shape;736;p23"/>
          <p:cNvSpPr/>
          <p:nvPr/>
        </p:nvSpPr>
        <p:spPr>
          <a:xfrm>
            <a:off x="952500" y="5332586"/>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3"/>
          <p:cNvSpPr/>
          <p:nvPr/>
        </p:nvSpPr>
        <p:spPr>
          <a:xfrm>
            <a:off x="952500" y="6862837"/>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3"/>
          <p:cNvSpPr/>
          <p:nvPr/>
        </p:nvSpPr>
        <p:spPr>
          <a:xfrm>
            <a:off x="952500" y="5332586"/>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3"/>
          <p:cNvSpPr/>
          <p:nvPr/>
        </p:nvSpPr>
        <p:spPr>
          <a:xfrm>
            <a:off x="952500" y="5332586"/>
            <a:ext cx="47625" cy="1539776"/>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3"/>
          <p:cNvSpPr/>
          <p:nvPr/>
        </p:nvSpPr>
        <p:spPr>
          <a:xfrm>
            <a:off x="9462120" y="5332586"/>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3"/>
          <p:cNvSpPr/>
          <p:nvPr/>
        </p:nvSpPr>
        <p:spPr>
          <a:xfrm>
            <a:off x="3724275" y="5342111"/>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3"/>
          <p:cNvSpPr/>
          <p:nvPr/>
        </p:nvSpPr>
        <p:spPr>
          <a:xfrm>
            <a:off x="1266825" y="5831012"/>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743" name="Google Shape;743;p23"/>
          <p:cNvSpPr/>
          <p:nvPr/>
        </p:nvSpPr>
        <p:spPr>
          <a:xfrm>
            <a:off x="1266825" y="6016749"/>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Professional</a:t>
            </a:r>
            <a:endParaRPr b="0" i="0" sz="2250" u="none" cap="none" strike="noStrike">
              <a:solidFill>
                <a:schemeClr val="dk1"/>
              </a:solidFill>
              <a:latin typeface="Calibri"/>
              <a:ea typeface="Calibri"/>
              <a:cs typeface="Calibri"/>
              <a:sym typeface="Calibri"/>
            </a:endParaRPr>
          </a:p>
        </p:txBody>
      </p:sp>
      <p:sp>
        <p:nvSpPr>
          <p:cNvPr id="744" name="Google Shape;744;p23"/>
          <p:cNvSpPr/>
          <p:nvPr/>
        </p:nvSpPr>
        <p:spPr>
          <a:xfrm>
            <a:off x="4019550" y="5551661"/>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745" name="Google Shape;745;p23"/>
          <p:cNvSpPr/>
          <p:nvPr/>
        </p:nvSpPr>
        <p:spPr>
          <a:xfrm>
            <a:off x="4019550" y="5765974"/>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Survey / Lidar specialist</a:t>
            </a:r>
            <a:endParaRPr b="0" i="0" sz="1800" u="none" cap="none" strike="noStrike">
              <a:solidFill>
                <a:schemeClr val="dk1"/>
              </a:solidFill>
              <a:latin typeface="Calibri"/>
              <a:ea typeface="Calibri"/>
              <a:cs typeface="Calibri"/>
              <a:sym typeface="Calibri"/>
            </a:endParaRPr>
          </a:p>
        </p:txBody>
      </p:sp>
      <p:sp>
        <p:nvSpPr>
          <p:cNvPr id="746" name="Google Shape;746;p23"/>
          <p:cNvSpPr/>
          <p:nvPr/>
        </p:nvSpPr>
        <p:spPr>
          <a:xfrm>
            <a:off x="4019550" y="6093250"/>
            <a:ext cx="4635000" cy="5982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Lidar and photogrammetry, volumes, and change detection.</a:t>
            </a:r>
            <a:endParaRPr b="0" i="0" sz="1575"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1" name="Shape 751"/>
        <p:cNvGrpSpPr/>
        <p:nvPr/>
      </p:nvGrpSpPr>
      <p:grpSpPr>
        <a:xfrm>
          <a:off x="0" y="0"/>
          <a:ext cx="0" cy="0"/>
          <a:chOff x="0" y="0"/>
          <a:chExt cx="0" cy="0"/>
        </a:xfrm>
      </p:grpSpPr>
      <p:sp>
        <p:nvSpPr>
          <p:cNvPr id="752" name="Google Shape;752;p24"/>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INDUSTRY ROLE EXAMPLE</a:t>
            </a:r>
            <a:endParaRPr b="0" i="0" sz="1500" u="none" cap="none" strike="noStrike">
              <a:solidFill>
                <a:schemeClr val="dk1"/>
              </a:solidFill>
              <a:latin typeface="Calibri"/>
              <a:ea typeface="Calibri"/>
              <a:cs typeface="Calibri"/>
              <a:sym typeface="Calibri"/>
            </a:endParaRPr>
          </a:p>
        </p:txBody>
      </p:sp>
      <p:sp>
        <p:nvSpPr>
          <p:cNvPr id="753" name="Google Shape;753;p24"/>
          <p:cNvSpPr/>
          <p:nvPr/>
        </p:nvSpPr>
        <p:spPr>
          <a:xfrm>
            <a:off x="952500" y="110013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Forestry</a:t>
            </a:r>
            <a:endParaRPr b="0" i="0" sz="3900" u="none" cap="none" strike="noStrike">
              <a:solidFill>
                <a:schemeClr val="dk1"/>
              </a:solidFill>
              <a:latin typeface="Calibri"/>
              <a:ea typeface="Calibri"/>
              <a:cs typeface="Calibri"/>
              <a:sym typeface="Calibri"/>
            </a:endParaRPr>
          </a:p>
        </p:txBody>
      </p:sp>
      <p:sp>
        <p:nvSpPr>
          <p:cNvPr id="754" name="Google Shape;754;p24"/>
          <p:cNvSpPr/>
          <p:nvPr/>
        </p:nvSpPr>
        <p:spPr>
          <a:xfrm>
            <a:off x="952500" y="1948235"/>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4"/>
          <p:cNvSpPr/>
          <p:nvPr/>
        </p:nvSpPr>
        <p:spPr>
          <a:xfrm>
            <a:off x="952500" y="3478485"/>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4"/>
          <p:cNvSpPr/>
          <p:nvPr/>
        </p:nvSpPr>
        <p:spPr>
          <a:xfrm>
            <a:off x="952500" y="1948235"/>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4"/>
          <p:cNvSpPr/>
          <p:nvPr/>
        </p:nvSpPr>
        <p:spPr>
          <a:xfrm>
            <a:off x="952500" y="1948235"/>
            <a:ext cx="47625" cy="1539776"/>
          </a:xfrm>
          <a:prstGeom prst="rect">
            <a:avLst/>
          </a:prstGeom>
          <a:solidFill>
            <a:srgbClr val="939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4"/>
          <p:cNvSpPr/>
          <p:nvPr/>
        </p:nvSpPr>
        <p:spPr>
          <a:xfrm>
            <a:off x="9462120" y="1948235"/>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4"/>
          <p:cNvSpPr/>
          <p:nvPr/>
        </p:nvSpPr>
        <p:spPr>
          <a:xfrm>
            <a:off x="3724275" y="1957760"/>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4"/>
          <p:cNvSpPr/>
          <p:nvPr/>
        </p:nvSpPr>
        <p:spPr>
          <a:xfrm>
            <a:off x="1266825" y="2446660"/>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761" name="Google Shape;761;p24"/>
          <p:cNvSpPr/>
          <p:nvPr/>
        </p:nvSpPr>
        <p:spPr>
          <a:xfrm>
            <a:off x="1266825" y="2632397"/>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Essentials</a:t>
            </a:r>
            <a:endParaRPr b="0" i="0" sz="2250" u="none" cap="none" strike="noStrike">
              <a:solidFill>
                <a:schemeClr val="dk1"/>
              </a:solidFill>
              <a:latin typeface="Calibri"/>
              <a:ea typeface="Calibri"/>
              <a:cs typeface="Calibri"/>
              <a:sym typeface="Calibri"/>
            </a:endParaRPr>
          </a:p>
        </p:txBody>
      </p:sp>
      <p:sp>
        <p:nvSpPr>
          <p:cNvPr id="762" name="Google Shape;762;p24"/>
          <p:cNvSpPr/>
          <p:nvPr/>
        </p:nvSpPr>
        <p:spPr>
          <a:xfrm>
            <a:off x="4019550" y="2167310"/>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763" name="Google Shape;763;p24"/>
          <p:cNvSpPr/>
          <p:nvPr/>
        </p:nvSpPr>
        <p:spPr>
          <a:xfrm>
            <a:off x="4019550" y="2381622"/>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Field data coordinator</a:t>
            </a:r>
            <a:endParaRPr b="0" i="0" sz="1800" u="none" cap="none" strike="noStrike">
              <a:solidFill>
                <a:schemeClr val="dk1"/>
              </a:solidFill>
              <a:latin typeface="Calibri"/>
              <a:ea typeface="Calibri"/>
              <a:cs typeface="Calibri"/>
              <a:sym typeface="Calibri"/>
            </a:endParaRPr>
          </a:p>
        </p:txBody>
      </p:sp>
      <p:sp>
        <p:nvSpPr>
          <p:cNvPr id="764" name="Google Shape;764;p24"/>
          <p:cNvSpPr/>
          <p:nvPr/>
        </p:nvSpPr>
        <p:spPr>
          <a:xfrm>
            <a:off x="4019550" y="2708895"/>
            <a:ext cx="5311525" cy="5981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Converts and views inventory and imagery; builds crew maps.</a:t>
            </a:r>
            <a:endParaRPr b="0" i="0" sz="1575" u="none" cap="none" strike="noStrike">
              <a:solidFill>
                <a:schemeClr val="dk1"/>
              </a:solidFill>
              <a:latin typeface="Calibri"/>
              <a:ea typeface="Calibri"/>
              <a:cs typeface="Calibri"/>
              <a:sym typeface="Calibri"/>
            </a:endParaRPr>
          </a:p>
        </p:txBody>
      </p:sp>
      <p:sp>
        <p:nvSpPr>
          <p:cNvPr id="765" name="Google Shape;765;p24"/>
          <p:cNvSpPr/>
          <p:nvPr/>
        </p:nvSpPr>
        <p:spPr>
          <a:xfrm>
            <a:off x="952500" y="3640410"/>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4"/>
          <p:cNvSpPr/>
          <p:nvPr/>
        </p:nvSpPr>
        <p:spPr>
          <a:xfrm>
            <a:off x="952500" y="5170661"/>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4"/>
          <p:cNvSpPr/>
          <p:nvPr/>
        </p:nvSpPr>
        <p:spPr>
          <a:xfrm>
            <a:off x="952500" y="3640410"/>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4"/>
          <p:cNvSpPr/>
          <p:nvPr/>
        </p:nvSpPr>
        <p:spPr>
          <a:xfrm>
            <a:off x="952500" y="3640410"/>
            <a:ext cx="47625" cy="1539776"/>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4"/>
          <p:cNvSpPr/>
          <p:nvPr/>
        </p:nvSpPr>
        <p:spPr>
          <a:xfrm>
            <a:off x="9462120" y="3640410"/>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4"/>
          <p:cNvSpPr/>
          <p:nvPr/>
        </p:nvSpPr>
        <p:spPr>
          <a:xfrm>
            <a:off x="3724275" y="3649935"/>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4"/>
          <p:cNvSpPr/>
          <p:nvPr/>
        </p:nvSpPr>
        <p:spPr>
          <a:xfrm>
            <a:off x="1266825" y="4138836"/>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772" name="Google Shape;772;p24"/>
          <p:cNvSpPr/>
          <p:nvPr/>
        </p:nvSpPr>
        <p:spPr>
          <a:xfrm>
            <a:off x="1266825" y="4324573"/>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Advanced</a:t>
            </a:r>
            <a:endParaRPr b="0" i="0" sz="2250" u="none" cap="none" strike="noStrike">
              <a:solidFill>
                <a:schemeClr val="dk1"/>
              </a:solidFill>
              <a:latin typeface="Calibri"/>
              <a:ea typeface="Calibri"/>
              <a:cs typeface="Calibri"/>
              <a:sym typeface="Calibri"/>
            </a:endParaRPr>
          </a:p>
        </p:txBody>
      </p:sp>
      <p:sp>
        <p:nvSpPr>
          <p:cNvPr id="773" name="Google Shape;773;p24"/>
          <p:cNvSpPr/>
          <p:nvPr/>
        </p:nvSpPr>
        <p:spPr>
          <a:xfrm>
            <a:off x="4019550" y="3859485"/>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774" name="Google Shape;774;p24"/>
          <p:cNvSpPr/>
          <p:nvPr/>
        </p:nvSpPr>
        <p:spPr>
          <a:xfrm>
            <a:off x="4019550" y="4073798"/>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Forest / terrain analyst</a:t>
            </a:r>
            <a:endParaRPr b="0" i="0" sz="1800" u="none" cap="none" strike="noStrike">
              <a:solidFill>
                <a:schemeClr val="dk1"/>
              </a:solidFill>
              <a:latin typeface="Calibri"/>
              <a:ea typeface="Calibri"/>
              <a:cs typeface="Calibri"/>
              <a:sym typeface="Calibri"/>
            </a:endParaRPr>
          </a:p>
        </p:txBody>
      </p:sp>
      <p:sp>
        <p:nvSpPr>
          <p:cNvPr id="775" name="Google Shape;775;p24"/>
          <p:cNvSpPr/>
          <p:nvPr/>
        </p:nvSpPr>
        <p:spPr>
          <a:xfrm>
            <a:off x="4019550" y="4401075"/>
            <a:ext cx="4676400" cy="5982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Terrain and vegetation analysis, cartography, and scripting.</a:t>
            </a:r>
            <a:endParaRPr b="0" i="0" sz="1575" u="none" cap="none" strike="noStrike">
              <a:solidFill>
                <a:schemeClr val="dk1"/>
              </a:solidFill>
              <a:latin typeface="Calibri"/>
              <a:ea typeface="Calibri"/>
              <a:cs typeface="Calibri"/>
              <a:sym typeface="Calibri"/>
            </a:endParaRPr>
          </a:p>
        </p:txBody>
      </p:sp>
      <p:sp>
        <p:nvSpPr>
          <p:cNvPr id="776" name="Google Shape;776;p24"/>
          <p:cNvSpPr/>
          <p:nvPr/>
        </p:nvSpPr>
        <p:spPr>
          <a:xfrm>
            <a:off x="952500" y="5332586"/>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4"/>
          <p:cNvSpPr/>
          <p:nvPr/>
        </p:nvSpPr>
        <p:spPr>
          <a:xfrm>
            <a:off x="952500" y="6862837"/>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4"/>
          <p:cNvSpPr/>
          <p:nvPr/>
        </p:nvSpPr>
        <p:spPr>
          <a:xfrm>
            <a:off x="952500" y="5332586"/>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4"/>
          <p:cNvSpPr/>
          <p:nvPr/>
        </p:nvSpPr>
        <p:spPr>
          <a:xfrm>
            <a:off x="952500" y="5332586"/>
            <a:ext cx="47625" cy="1539776"/>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4"/>
          <p:cNvSpPr/>
          <p:nvPr/>
        </p:nvSpPr>
        <p:spPr>
          <a:xfrm>
            <a:off x="9462120" y="5332586"/>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4"/>
          <p:cNvSpPr/>
          <p:nvPr/>
        </p:nvSpPr>
        <p:spPr>
          <a:xfrm>
            <a:off x="3724275" y="5342111"/>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4"/>
          <p:cNvSpPr/>
          <p:nvPr/>
        </p:nvSpPr>
        <p:spPr>
          <a:xfrm>
            <a:off x="1266825" y="5831012"/>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783" name="Google Shape;783;p24"/>
          <p:cNvSpPr/>
          <p:nvPr/>
        </p:nvSpPr>
        <p:spPr>
          <a:xfrm>
            <a:off x="1266825" y="6016749"/>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Professional</a:t>
            </a:r>
            <a:endParaRPr b="0" i="0" sz="2250" u="none" cap="none" strike="noStrike">
              <a:solidFill>
                <a:schemeClr val="dk1"/>
              </a:solidFill>
              <a:latin typeface="Calibri"/>
              <a:ea typeface="Calibri"/>
              <a:cs typeface="Calibri"/>
              <a:sym typeface="Calibri"/>
            </a:endParaRPr>
          </a:p>
        </p:txBody>
      </p:sp>
      <p:sp>
        <p:nvSpPr>
          <p:cNvPr id="784" name="Google Shape;784;p24"/>
          <p:cNvSpPr/>
          <p:nvPr/>
        </p:nvSpPr>
        <p:spPr>
          <a:xfrm>
            <a:off x="4019550" y="5551661"/>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785" name="Google Shape;785;p24"/>
          <p:cNvSpPr/>
          <p:nvPr/>
        </p:nvSpPr>
        <p:spPr>
          <a:xfrm>
            <a:off x="4019550" y="5765974"/>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Inventory / Lidar specialist</a:t>
            </a:r>
            <a:endParaRPr b="0" i="0" sz="1800" u="none" cap="none" strike="noStrike">
              <a:solidFill>
                <a:schemeClr val="dk1"/>
              </a:solidFill>
              <a:latin typeface="Calibri"/>
              <a:ea typeface="Calibri"/>
              <a:cs typeface="Calibri"/>
              <a:sym typeface="Calibri"/>
            </a:endParaRPr>
          </a:p>
        </p:txBody>
      </p:sp>
      <p:sp>
        <p:nvSpPr>
          <p:cNvPr id="786" name="Google Shape;786;p24"/>
          <p:cNvSpPr/>
          <p:nvPr/>
        </p:nvSpPr>
        <p:spPr>
          <a:xfrm>
            <a:off x="4019550" y="6093247"/>
            <a:ext cx="5311525" cy="59814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Canopy and stand analysis, and drone photogrammetry.</a:t>
            </a:r>
            <a:endParaRPr b="0" i="0" sz="1575"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91" name="Shape 791"/>
        <p:cNvGrpSpPr/>
        <p:nvPr/>
      </p:nvGrpSpPr>
      <p:grpSpPr>
        <a:xfrm>
          <a:off x="0" y="0"/>
          <a:ext cx="0" cy="0"/>
          <a:chOff x="0" y="0"/>
          <a:chExt cx="0" cy="0"/>
        </a:xfrm>
      </p:grpSpPr>
      <p:sp>
        <p:nvSpPr>
          <p:cNvPr id="792" name="Google Shape;792;p25"/>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INDUSTRY ROLE EXAMPLE</a:t>
            </a:r>
            <a:endParaRPr b="0" i="0" sz="1500" u="none" cap="none" strike="noStrike">
              <a:solidFill>
                <a:schemeClr val="dk1"/>
              </a:solidFill>
              <a:latin typeface="Calibri"/>
              <a:ea typeface="Calibri"/>
              <a:cs typeface="Calibri"/>
              <a:sym typeface="Calibri"/>
            </a:endParaRPr>
          </a:p>
        </p:txBody>
      </p:sp>
      <p:sp>
        <p:nvSpPr>
          <p:cNvPr id="793" name="Google Shape;793;p25"/>
          <p:cNvSpPr/>
          <p:nvPr/>
        </p:nvSpPr>
        <p:spPr>
          <a:xfrm>
            <a:off x="952500" y="110013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Surveying</a:t>
            </a:r>
            <a:endParaRPr b="0" i="0" sz="3900" u="none" cap="none" strike="noStrike">
              <a:solidFill>
                <a:schemeClr val="dk1"/>
              </a:solidFill>
              <a:latin typeface="Calibri"/>
              <a:ea typeface="Calibri"/>
              <a:cs typeface="Calibri"/>
              <a:sym typeface="Calibri"/>
            </a:endParaRPr>
          </a:p>
        </p:txBody>
      </p:sp>
      <p:sp>
        <p:nvSpPr>
          <p:cNvPr id="794" name="Google Shape;794;p25"/>
          <p:cNvSpPr/>
          <p:nvPr/>
        </p:nvSpPr>
        <p:spPr>
          <a:xfrm>
            <a:off x="952500" y="1948225"/>
            <a:ext cx="8621700" cy="1259700"/>
          </a:xfrm>
          <a:prstGeom prst="rect">
            <a:avLst/>
          </a:prstGeom>
          <a:solidFill>
            <a:srgbClr val="FFFFFF"/>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5"/>
          <p:cNvSpPr/>
          <p:nvPr/>
        </p:nvSpPr>
        <p:spPr>
          <a:xfrm>
            <a:off x="952500" y="1948235"/>
            <a:ext cx="47625" cy="1259756"/>
          </a:xfrm>
          <a:prstGeom prst="rect">
            <a:avLst/>
          </a:prstGeom>
          <a:solidFill>
            <a:srgbClr val="939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5"/>
          <p:cNvSpPr/>
          <p:nvPr/>
        </p:nvSpPr>
        <p:spPr>
          <a:xfrm>
            <a:off x="3724275" y="1957760"/>
            <a:ext cx="9525" cy="124070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5"/>
          <p:cNvSpPr/>
          <p:nvPr/>
        </p:nvSpPr>
        <p:spPr>
          <a:xfrm>
            <a:off x="1266825" y="2306613"/>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798" name="Google Shape;798;p25"/>
          <p:cNvSpPr/>
          <p:nvPr/>
        </p:nvSpPr>
        <p:spPr>
          <a:xfrm>
            <a:off x="1266825" y="2492350"/>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Essentials</a:t>
            </a:r>
            <a:endParaRPr b="0" i="0" sz="2250" u="none" cap="none" strike="noStrike">
              <a:solidFill>
                <a:schemeClr val="dk1"/>
              </a:solidFill>
              <a:latin typeface="Calibri"/>
              <a:ea typeface="Calibri"/>
              <a:cs typeface="Calibri"/>
              <a:sym typeface="Calibri"/>
            </a:endParaRPr>
          </a:p>
        </p:txBody>
      </p:sp>
      <p:sp>
        <p:nvSpPr>
          <p:cNvPr id="799" name="Google Shape;799;p25"/>
          <p:cNvSpPr/>
          <p:nvPr/>
        </p:nvSpPr>
        <p:spPr>
          <a:xfrm>
            <a:off x="4019550" y="2167310"/>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800" name="Google Shape;800;p25"/>
          <p:cNvSpPr/>
          <p:nvPr/>
        </p:nvSpPr>
        <p:spPr>
          <a:xfrm>
            <a:off x="4019550" y="2381622"/>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CAD / data technician</a:t>
            </a:r>
            <a:endParaRPr b="0" i="0" sz="1800" u="none" cap="none" strike="noStrike">
              <a:solidFill>
                <a:schemeClr val="dk1"/>
              </a:solidFill>
              <a:latin typeface="Calibri"/>
              <a:ea typeface="Calibri"/>
              <a:cs typeface="Calibri"/>
              <a:sym typeface="Calibri"/>
            </a:endParaRPr>
          </a:p>
        </p:txBody>
      </p:sp>
      <p:sp>
        <p:nvSpPr>
          <p:cNvPr id="801" name="Google Shape;801;p25"/>
          <p:cNvSpPr/>
          <p:nvPr/>
        </p:nvSpPr>
        <p:spPr>
          <a:xfrm>
            <a:off x="4019550" y="2708895"/>
            <a:ext cx="5672400" cy="3180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Converts, views, and prepares survey deliverables.</a:t>
            </a:r>
            <a:endParaRPr b="0" i="0" sz="1575" u="none" cap="none" strike="noStrike">
              <a:solidFill>
                <a:schemeClr val="dk1"/>
              </a:solidFill>
              <a:latin typeface="Calibri"/>
              <a:ea typeface="Calibri"/>
              <a:cs typeface="Calibri"/>
              <a:sym typeface="Calibri"/>
            </a:endParaRPr>
          </a:p>
        </p:txBody>
      </p:sp>
      <p:sp>
        <p:nvSpPr>
          <p:cNvPr id="802" name="Google Shape;802;p25"/>
          <p:cNvSpPr/>
          <p:nvPr/>
        </p:nvSpPr>
        <p:spPr>
          <a:xfrm>
            <a:off x="952500" y="3360385"/>
            <a:ext cx="8621700" cy="1539900"/>
          </a:xfrm>
          <a:prstGeom prst="rect">
            <a:avLst/>
          </a:prstGeom>
          <a:solidFill>
            <a:srgbClr val="FFFFFF"/>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5"/>
          <p:cNvSpPr/>
          <p:nvPr/>
        </p:nvSpPr>
        <p:spPr>
          <a:xfrm>
            <a:off x="952500" y="3360390"/>
            <a:ext cx="47625" cy="1539776"/>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5"/>
          <p:cNvSpPr/>
          <p:nvPr/>
        </p:nvSpPr>
        <p:spPr>
          <a:xfrm>
            <a:off x="3724275" y="3369915"/>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5"/>
          <p:cNvSpPr/>
          <p:nvPr/>
        </p:nvSpPr>
        <p:spPr>
          <a:xfrm>
            <a:off x="1266825" y="3858816"/>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806" name="Google Shape;806;p25"/>
          <p:cNvSpPr/>
          <p:nvPr/>
        </p:nvSpPr>
        <p:spPr>
          <a:xfrm>
            <a:off x="1266825" y="4044553"/>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Advanced</a:t>
            </a:r>
            <a:endParaRPr b="0" i="0" sz="2250" u="none" cap="none" strike="noStrike">
              <a:solidFill>
                <a:schemeClr val="dk1"/>
              </a:solidFill>
              <a:latin typeface="Calibri"/>
              <a:ea typeface="Calibri"/>
              <a:cs typeface="Calibri"/>
              <a:sym typeface="Calibri"/>
            </a:endParaRPr>
          </a:p>
        </p:txBody>
      </p:sp>
      <p:sp>
        <p:nvSpPr>
          <p:cNvPr id="807" name="Google Shape;807;p25"/>
          <p:cNvSpPr/>
          <p:nvPr/>
        </p:nvSpPr>
        <p:spPr>
          <a:xfrm>
            <a:off x="4019550" y="3579465"/>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808" name="Google Shape;808;p25"/>
          <p:cNvSpPr/>
          <p:nvPr/>
        </p:nvSpPr>
        <p:spPr>
          <a:xfrm>
            <a:off x="4019550" y="3793778"/>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Survey analyst</a:t>
            </a:r>
            <a:endParaRPr b="0" i="0" sz="1800" u="none" cap="none" strike="noStrike">
              <a:solidFill>
                <a:schemeClr val="dk1"/>
              </a:solidFill>
              <a:latin typeface="Calibri"/>
              <a:ea typeface="Calibri"/>
              <a:cs typeface="Calibri"/>
              <a:sym typeface="Calibri"/>
            </a:endParaRPr>
          </a:p>
        </p:txBody>
      </p:sp>
      <p:sp>
        <p:nvSpPr>
          <p:cNvPr id="809" name="Google Shape;809;p25"/>
          <p:cNvSpPr/>
          <p:nvPr/>
        </p:nvSpPr>
        <p:spPr>
          <a:xfrm>
            <a:off x="4019550" y="4121051"/>
            <a:ext cx="5311500" cy="5982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Advanced geodetics and coordinate transformation, terrain, cartography, and scripting.</a:t>
            </a:r>
            <a:endParaRPr b="0" i="0" sz="1575" u="none" cap="none" strike="noStrike">
              <a:solidFill>
                <a:schemeClr val="dk1"/>
              </a:solidFill>
              <a:latin typeface="Calibri"/>
              <a:ea typeface="Calibri"/>
              <a:cs typeface="Calibri"/>
              <a:sym typeface="Calibri"/>
            </a:endParaRPr>
          </a:p>
        </p:txBody>
      </p:sp>
      <p:sp>
        <p:nvSpPr>
          <p:cNvPr id="810" name="Google Shape;810;p25"/>
          <p:cNvSpPr/>
          <p:nvPr/>
        </p:nvSpPr>
        <p:spPr>
          <a:xfrm>
            <a:off x="952500" y="5052568"/>
            <a:ext cx="8621700" cy="1539900"/>
          </a:xfrm>
          <a:prstGeom prst="rect">
            <a:avLst/>
          </a:prstGeom>
          <a:solidFill>
            <a:srgbClr val="FFFFFF"/>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5"/>
          <p:cNvSpPr/>
          <p:nvPr/>
        </p:nvSpPr>
        <p:spPr>
          <a:xfrm>
            <a:off x="952500" y="5052566"/>
            <a:ext cx="47625" cy="1539776"/>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5"/>
          <p:cNvSpPr/>
          <p:nvPr/>
        </p:nvSpPr>
        <p:spPr>
          <a:xfrm>
            <a:off x="3724275" y="5062091"/>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5"/>
          <p:cNvSpPr/>
          <p:nvPr/>
        </p:nvSpPr>
        <p:spPr>
          <a:xfrm>
            <a:off x="1266825" y="5550991"/>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814" name="Google Shape;814;p25"/>
          <p:cNvSpPr/>
          <p:nvPr/>
        </p:nvSpPr>
        <p:spPr>
          <a:xfrm>
            <a:off x="1266825" y="5736729"/>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Professional</a:t>
            </a:r>
            <a:endParaRPr b="0" i="0" sz="2250" u="none" cap="none" strike="noStrike">
              <a:solidFill>
                <a:schemeClr val="dk1"/>
              </a:solidFill>
              <a:latin typeface="Calibri"/>
              <a:ea typeface="Calibri"/>
              <a:cs typeface="Calibri"/>
              <a:sym typeface="Calibri"/>
            </a:endParaRPr>
          </a:p>
        </p:txBody>
      </p:sp>
      <p:sp>
        <p:nvSpPr>
          <p:cNvPr id="815" name="Google Shape;815;p25"/>
          <p:cNvSpPr/>
          <p:nvPr/>
        </p:nvSpPr>
        <p:spPr>
          <a:xfrm>
            <a:off x="4019550" y="5271641"/>
            <a:ext cx="5672502"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816" name="Google Shape;816;p25"/>
          <p:cNvSpPr/>
          <p:nvPr/>
        </p:nvSpPr>
        <p:spPr>
          <a:xfrm>
            <a:off x="4019550" y="5485954"/>
            <a:ext cx="5672502" cy="298698"/>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Lidar / UAV specialist</a:t>
            </a:r>
            <a:endParaRPr b="0" i="0" sz="1800" u="none" cap="none" strike="noStrike">
              <a:solidFill>
                <a:schemeClr val="dk1"/>
              </a:solidFill>
              <a:latin typeface="Calibri"/>
              <a:ea typeface="Calibri"/>
              <a:cs typeface="Calibri"/>
              <a:sym typeface="Calibri"/>
            </a:endParaRPr>
          </a:p>
        </p:txBody>
      </p:sp>
      <p:sp>
        <p:nvSpPr>
          <p:cNvPr id="817" name="Google Shape;817;p25"/>
          <p:cNvSpPr/>
          <p:nvPr/>
        </p:nvSpPr>
        <p:spPr>
          <a:xfrm>
            <a:off x="4019550" y="5813227"/>
            <a:ext cx="5311500" cy="5982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Point-cloud processing, strip alignment and QA, and Pixels to Points.</a:t>
            </a:r>
            <a:endParaRPr b="0" i="0" sz="1575"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22" name="Shape 822"/>
        <p:cNvGrpSpPr/>
        <p:nvPr/>
      </p:nvGrpSpPr>
      <p:grpSpPr>
        <a:xfrm>
          <a:off x="0" y="0"/>
          <a:ext cx="0" cy="0"/>
          <a:chOff x="0" y="0"/>
          <a:chExt cx="0" cy="0"/>
        </a:xfrm>
      </p:grpSpPr>
      <p:sp>
        <p:nvSpPr>
          <p:cNvPr id="823" name="Google Shape;823;p26"/>
          <p:cNvSpPr/>
          <p:nvPr/>
        </p:nvSpPr>
        <p:spPr>
          <a:xfrm>
            <a:off x="952500" y="762000"/>
            <a:ext cx="18021300" cy="26193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B76B6"/>
              </a:buClr>
              <a:buSzPts val="1500"/>
              <a:buFont typeface="Work Sans"/>
              <a:buNone/>
            </a:pPr>
            <a:r>
              <a:rPr b="1" i="0" lang="en-US" sz="1500" u="none" cap="none" strike="noStrike">
                <a:solidFill>
                  <a:srgbClr val="2B76B6"/>
                </a:solidFill>
                <a:latin typeface="Work Sans"/>
                <a:ea typeface="Work Sans"/>
                <a:cs typeface="Work Sans"/>
                <a:sym typeface="Work Sans"/>
              </a:rPr>
              <a:t>INDUSTRY ROLE EXAMPLE</a:t>
            </a:r>
            <a:endParaRPr b="0" i="0" sz="1500" u="none" cap="none" strike="noStrike">
              <a:solidFill>
                <a:schemeClr val="dk1"/>
              </a:solidFill>
              <a:latin typeface="Calibri"/>
              <a:ea typeface="Calibri"/>
              <a:cs typeface="Calibri"/>
              <a:sym typeface="Calibri"/>
            </a:endParaRPr>
          </a:p>
        </p:txBody>
      </p:sp>
      <p:sp>
        <p:nvSpPr>
          <p:cNvPr id="824" name="Google Shape;824;p26"/>
          <p:cNvSpPr/>
          <p:nvPr/>
        </p:nvSpPr>
        <p:spPr>
          <a:xfrm>
            <a:off x="952500" y="1100138"/>
            <a:ext cx="18021300" cy="543297"/>
          </a:xfrm>
          <a:prstGeom prst="rect">
            <a:avLst/>
          </a:prstGeom>
          <a:noFill/>
          <a:ln>
            <a:noFill/>
          </a:ln>
        </p:spPr>
        <p:txBody>
          <a:bodyPr anchorCtr="0" anchor="t" bIns="25400" lIns="25400" spcFirstLastPara="1" rIns="25400" wrap="square" tIns="25400">
            <a:noAutofit/>
          </a:bodyPr>
          <a:lstStyle/>
          <a:p>
            <a:pPr indent="0" lvl="0" marL="0" marR="0" rtl="0" algn="l">
              <a:lnSpc>
                <a:spcPct val="102000"/>
              </a:lnSpc>
              <a:spcBef>
                <a:spcPts val="0"/>
              </a:spcBef>
              <a:spcAft>
                <a:spcPts val="0"/>
              </a:spcAft>
              <a:buClr>
                <a:srgbClr val="002C38"/>
              </a:buClr>
              <a:buSzPts val="3900"/>
              <a:buFont typeface="Funnel Sans"/>
              <a:buNone/>
            </a:pPr>
            <a:r>
              <a:rPr b="0" i="0" lang="en-US" sz="3900" u="none" cap="none" strike="noStrike">
                <a:solidFill>
                  <a:srgbClr val="002C38"/>
                </a:solidFill>
                <a:latin typeface="Funnel Sans"/>
                <a:ea typeface="Funnel Sans"/>
                <a:cs typeface="Funnel Sans"/>
                <a:sym typeface="Funnel Sans"/>
              </a:rPr>
              <a:t>Government &amp; Defense</a:t>
            </a:r>
            <a:endParaRPr b="0" i="0" sz="3900" u="none" cap="none" strike="noStrike">
              <a:solidFill>
                <a:schemeClr val="dk1"/>
              </a:solidFill>
              <a:latin typeface="Calibri"/>
              <a:ea typeface="Calibri"/>
              <a:cs typeface="Calibri"/>
              <a:sym typeface="Calibri"/>
            </a:endParaRPr>
          </a:p>
        </p:txBody>
      </p:sp>
      <p:sp>
        <p:nvSpPr>
          <p:cNvPr id="825" name="Google Shape;825;p26"/>
          <p:cNvSpPr/>
          <p:nvPr/>
        </p:nvSpPr>
        <p:spPr>
          <a:xfrm>
            <a:off x="952500" y="1948235"/>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6"/>
          <p:cNvSpPr/>
          <p:nvPr/>
        </p:nvSpPr>
        <p:spPr>
          <a:xfrm>
            <a:off x="952500" y="3478485"/>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6"/>
          <p:cNvSpPr/>
          <p:nvPr/>
        </p:nvSpPr>
        <p:spPr>
          <a:xfrm>
            <a:off x="952500" y="1948235"/>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6"/>
          <p:cNvSpPr/>
          <p:nvPr/>
        </p:nvSpPr>
        <p:spPr>
          <a:xfrm>
            <a:off x="952500" y="1948235"/>
            <a:ext cx="47625" cy="1539776"/>
          </a:xfrm>
          <a:prstGeom prst="rect">
            <a:avLst/>
          </a:prstGeom>
          <a:solidFill>
            <a:srgbClr val="939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6"/>
          <p:cNvSpPr/>
          <p:nvPr/>
        </p:nvSpPr>
        <p:spPr>
          <a:xfrm>
            <a:off x="9462120" y="1948235"/>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6"/>
          <p:cNvSpPr/>
          <p:nvPr/>
        </p:nvSpPr>
        <p:spPr>
          <a:xfrm>
            <a:off x="3724275" y="1957760"/>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6"/>
          <p:cNvSpPr/>
          <p:nvPr/>
        </p:nvSpPr>
        <p:spPr>
          <a:xfrm>
            <a:off x="1266825" y="2446660"/>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832" name="Google Shape;832;p26"/>
          <p:cNvSpPr/>
          <p:nvPr/>
        </p:nvSpPr>
        <p:spPr>
          <a:xfrm>
            <a:off x="1266825" y="2632397"/>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Essentials</a:t>
            </a:r>
            <a:endParaRPr b="0" i="0" sz="2250" u="none" cap="none" strike="noStrike">
              <a:solidFill>
                <a:schemeClr val="dk1"/>
              </a:solidFill>
              <a:latin typeface="Calibri"/>
              <a:ea typeface="Calibri"/>
              <a:cs typeface="Calibri"/>
              <a:sym typeface="Calibri"/>
            </a:endParaRPr>
          </a:p>
        </p:txBody>
      </p:sp>
      <p:sp>
        <p:nvSpPr>
          <p:cNvPr id="833" name="Google Shape;833;p26"/>
          <p:cNvSpPr/>
          <p:nvPr/>
        </p:nvSpPr>
        <p:spPr>
          <a:xfrm>
            <a:off x="4019550" y="2167300"/>
            <a:ext cx="50643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834" name="Google Shape;834;p26"/>
          <p:cNvSpPr/>
          <p:nvPr/>
        </p:nvSpPr>
        <p:spPr>
          <a:xfrm>
            <a:off x="4019550" y="2381611"/>
            <a:ext cx="5064300" cy="298800"/>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GIS support / data manager</a:t>
            </a:r>
            <a:endParaRPr b="0" i="0" sz="1800" u="none" cap="none" strike="noStrike">
              <a:solidFill>
                <a:schemeClr val="dk1"/>
              </a:solidFill>
              <a:latin typeface="Calibri"/>
              <a:ea typeface="Calibri"/>
              <a:cs typeface="Calibri"/>
              <a:sym typeface="Calibri"/>
            </a:endParaRPr>
          </a:p>
        </p:txBody>
      </p:sp>
      <p:sp>
        <p:nvSpPr>
          <p:cNvPr id="835" name="Google Shape;835;p26"/>
          <p:cNvSpPr/>
          <p:nvPr/>
        </p:nvSpPr>
        <p:spPr>
          <a:xfrm>
            <a:off x="4019550" y="2708875"/>
            <a:ext cx="4305900" cy="5982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Converts, views, and shares spatial data across teams.</a:t>
            </a:r>
            <a:endParaRPr b="0" i="0" sz="1575" u="none" cap="none" strike="noStrike">
              <a:solidFill>
                <a:schemeClr val="dk1"/>
              </a:solidFill>
              <a:latin typeface="Calibri"/>
              <a:ea typeface="Calibri"/>
              <a:cs typeface="Calibri"/>
              <a:sym typeface="Calibri"/>
            </a:endParaRPr>
          </a:p>
        </p:txBody>
      </p:sp>
      <p:sp>
        <p:nvSpPr>
          <p:cNvPr id="836" name="Google Shape;836;p26"/>
          <p:cNvSpPr/>
          <p:nvPr/>
        </p:nvSpPr>
        <p:spPr>
          <a:xfrm>
            <a:off x="952500" y="3640410"/>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6"/>
          <p:cNvSpPr/>
          <p:nvPr/>
        </p:nvSpPr>
        <p:spPr>
          <a:xfrm>
            <a:off x="952500" y="5170661"/>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6"/>
          <p:cNvSpPr/>
          <p:nvPr/>
        </p:nvSpPr>
        <p:spPr>
          <a:xfrm>
            <a:off x="952500" y="3640410"/>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6"/>
          <p:cNvSpPr/>
          <p:nvPr/>
        </p:nvSpPr>
        <p:spPr>
          <a:xfrm>
            <a:off x="952500" y="3640410"/>
            <a:ext cx="47625" cy="1539776"/>
          </a:xfrm>
          <a:prstGeom prst="rect">
            <a:avLst/>
          </a:prstGeom>
          <a:solidFill>
            <a:srgbClr val="2B7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6"/>
          <p:cNvSpPr/>
          <p:nvPr/>
        </p:nvSpPr>
        <p:spPr>
          <a:xfrm>
            <a:off x="9462120" y="3640410"/>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6"/>
          <p:cNvSpPr/>
          <p:nvPr/>
        </p:nvSpPr>
        <p:spPr>
          <a:xfrm>
            <a:off x="3724275" y="3649935"/>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6"/>
          <p:cNvSpPr/>
          <p:nvPr/>
        </p:nvSpPr>
        <p:spPr>
          <a:xfrm>
            <a:off x="1266825" y="4138836"/>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843" name="Google Shape;843;p26"/>
          <p:cNvSpPr/>
          <p:nvPr/>
        </p:nvSpPr>
        <p:spPr>
          <a:xfrm>
            <a:off x="1266825" y="4324573"/>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Advanced</a:t>
            </a:r>
            <a:endParaRPr b="0" i="0" sz="2250" u="none" cap="none" strike="noStrike">
              <a:solidFill>
                <a:schemeClr val="dk1"/>
              </a:solidFill>
              <a:latin typeface="Calibri"/>
              <a:ea typeface="Calibri"/>
              <a:cs typeface="Calibri"/>
              <a:sym typeface="Calibri"/>
            </a:endParaRPr>
          </a:p>
        </p:txBody>
      </p:sp>
      <p:sp>
        <p:nvSpPr>
          <p:cNvPr id="844" name="Google Shape;844;p26"/>
          <p:cNvSpPr/>
          <p:nvPr/>
        </p:nvSpPr>
        <p:spPr>
          <a:xfrm>
            <a:off x="4019550" y="3859470"/>
            <a:ext cx="50643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845" name="Google Shape;845;p26"/>
          <p:cNvSpPr/>
          <p:nvPr/>
        </p:nvSpPr>
        <p:spPr>
          <a:xfrm>
            <a:off x="4019550" y="4073783"/>
            <a:ext cx="5064300" cy="298800"/>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Terrain / operations analyst</a:t>
            </a:r>
            <a:endParaRPr b="0" i="0" sz="1800" u="none" cap="none" strike="noStrike">
              <a:solidFill>
                <a:schemeClr val="dk1"/>
              </a:solidFill>
              <a:latin typeface="Calibri"/>
              <a:ea typeface="Calibri"/>
              <a:cs typeface="Calibri"/>
              <a:sym typeface="Calibri"/>
            </a:endParaRPr>
          </a:p>
        </p:txBody>
      </p:sp>
      <p:sp>
        <p:nvSpPr>
          <p:cNvPr id="846" name="Google Shape;846;p26"/>
          <p:cNvSpPr/>
          <p:nvPr/>
        </p:nvSpPr>
        <p:spPr>
          <a:xfrm>
            <a:off x="4019550" y="4401055"/>
            <a:ext cx="4742100" cy="5982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Terrain, viewshed, line-of-sight, and vector analysis; automation.</a:t>
            </a:r>
            <a:endParaRPr b="0" i="0" sz="1575" u="none" cap="none" strike="noStrike">
              <a:solidFill>
                <a:schemeClr val="dk1"/>
              </a:solidFill>
              <a:latin typeface="Calibri"/>
              <a:ea typeface="Calibri"/>
              <a:cs typeface="Calibri"/>
              <a:sym typeface="Calibri"/>
            </a:endParaRPr>
          </a:p>
        </p:txBody>
      </p:sp>
      <p:sp>
        <p:nvSpPr>
          <p:cNvPr id="847" name="Google Shape;847;p26"/>
          <p:cNvSpPr/>
          <p:nvPr/>
        </p:nvSpPr>
        <p:spPr>
          <a:xfrm>
            <a:off x="952500" y="5332586"/>
            <a:ext cx="8519145" cy="153977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6"/>
          <p:cNvSpPr/>
          <p:nvPr/>
        </p:nvSpPr>
        <p:spPr>
          <a:xfrm>
            <a:off x="952500" y="6862837"/>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6"/>
          <p:cNvSpPr/>
          <p:nvPr/>
        </p:nvSpPr>
        <p:spPr>
          <a:xfrm>
            <a:off x="952500" y="5332586"/>
            <a:ext cx="8519145" cy="9525"/>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6"/>
          <p:cNvSpPr/>
          <p:nvPr/>
        </p:nvSpPr>
        <p:spPr>
          <a:xfrm>
            <a:off x="952500" y="5332586"/>
            <a:ext cx="47625" cy="1539776"/>
          </a:xfrm>
          <a:prstGeom prst="rect">
            <a:avLst/>
          </a:prstGeom>
          <a:solidFill>
            <a:srgbClr val="24D2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6"/>
          <p:cNvSpPr/>
          <p:nvPr/>
        </p:nvSpPr>
        <p:spPr>
          <a:xfrm>
            <a:off x="9462120" y="5332586"/>
            <a:ext cx="9525" cy="153977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6"/>
          <p:cNvSpPr/>
          <p:nvPr/>
        </p:nvSpPr>
        <p:spPr>
          <a:xfrm>
            <a:off x="3724275" y="5342111"/>
            <a:ext cx="9525" cy="1520726"/>
          </a:xfrm>
          <a:prstGeom prst="rect">
            <a:avLst/>
          </a:prstGeom>
          <a:solidFill>
            <a:srgbClr val="DE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6"/>
          <p:cNvSpPr/>
          <p:nvPr/>
        </p:nvSpPr>
        <p:spPr>
          <a:xfrm>
            <a:off x="1266825" y="5831012"/>
            <a:ext cx="2409825" cy="204787"/>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TIER</a:t>
            </a:r>
            <a:endParaRPr b="0" i="0" sz="1125" u="none" cap="none" strike="noStrike">
              <a:solidFill>
                <a:schemeClr val="dk1"/>
              </a:solidFill>
              <a:latin typeface="Calibri"/>
              <a:ea typeface="Calibri"/>
              <a:cs typeface="Calibri"/>
              <a:sym typeface="Calibri"/>
            </a:endParaRPr>
          </a:p>
        </p:txBody>
      </p:sp>
      <p:sp>
        <p:nvSpPr>
          <p:cNvPr id="854" name="Google Shape;854;p26"/>
          <p:cNvSpPr/>
          <p:nvPr/>
        </p:nvSpPr>
        <p:spPr>
          <a:xfrm>
            <a:off x="1266825" y="6016749"/>
            <a:ext cx="2409825" cy="3952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002C38"/>
              </a:buClr>
              <a:buSzPts val="2250"/>
              <a:buFont typeface="Funnel Sans"/>
              <a:buNone/>
            </a:pPr>
            <a:r>
              <a:rPr b="0" i="0" lang="en-US" sz="2250" u="none" cap="none" strike="noStrike">
                <a:solidFill>
                  <a:srgbClr val="002C38"/>
                </a:solidFill>
                <a:latin typeface="Funnel Sans"/>
                <a:ea typeface="Funnel Sans"/>
                <a:cs typeface="Funnel Sans"/>
                <a:sym typeface="Funnel Sans"/>
              </a:rPr>
              <a:t>Professional</a:t>
            </a:r>
            <a:endParaRPr b="0" i="0" sz="2250" u="none" cap="none" strike="noStrike">
              <a:solidFill>
                <a:schemeClr val="dk1"/>
              </a:solidFill>
              <a:latin typeface="Calibri"/>
              <a:ea typeface="Calibri"/>
              <a:cs typeface="Calibri"/>
              <a:sym typeface="Calibri"/>
            </a:endParaRPr>
          </a:p>
        </p:txBody>
      </p:sp>
      <p:sp>
        <p:nvSpPr>
          <p:cNvPr id="855" name="Google Shape;855;p26"/>
          <p:cNvSpPr/>
          <p:nvPr/>
        </p:nvSpPr>
        <p:spPr>
          <a:xfrm>
            <a:off x="4019550" y="5551642"/>
            <a:ext cx="5064300" cy="2049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5E6468"/>
              </a:buClr>
              <a:buSzPts val="1125"/>
              <a:buFont typeface="Work Sans"/>
              <a:buNone/>
            </a:pPr>
            <a:r>
              <a:rPr b="1" i="0" lang="en-US" sz="1125" u="none" cap="none" strike="noStrike">
                <a:solidFill>
                  <a:srgbClr val="5E6468"/>
                </a:solidFill>
                <a:latin typeface="Work Sans"/>
                <a:ea typeface="Work Sans"/>
                <a:cs typeface="Work Sans"/>
                <a:sym typeface="Work Sans"/>
              </a:rPr>
              <a:t>ROLE</a:t>
            </a:r>
            <a:endParaRPr b="0" i="0" sz="1125" u="none" cap="none" strike="noStrike">
              <a:solidFill>
                <a:schemeClr val="dk1"/>
              </a:solidFill>
              <a:latin typeface="Calibri"/>
              <a:ea typeface="Calibri"/>
              <a:cs typeface="Calibri"/>
              <a:sym typeface="Calibri"/>
            </a:endParaRPr>
          </a:p>
        </p:txBody>
      </p:sp>
      <p:sp>
        <p:nvSpPr>
          <p:cNvPr id="856" name="Google Shape;856;p26"/>
          <p:cNvSpPr/>
          <p:nvPr/>
        </p:nvSpPr>
        <p:spPr>
          <a:xfrm>
            <a:off x="4019550" y="5765954"/>
            <a:ext cx="5064300" cy="298800"/>
          </a:xfrm>
          <a:prstGeom prst="rect">
            <a:avLst/>
          </a:prstGeom>
          <a:noFill/>
          <a:ln>
            <a:noFill/>
          </a:ln>
        </p:spPr>
        <p:txBody>
          <a:bodyPr anchorCtr="0" anchor="t" bIns="25400" lIns="25400" spcFirstLastPara="1" rIns="25400" wrap="square" tIns="25400">
            <a:noAutofit/>
          </a:bodyPr>
          <a:lstStyle/>
          <a:p>
            <a:pPr indent="0" lvl="0" marL="0" marR="0" rtl="0" algn="l">
              <a:lnSpc>
                <a:spcPct val="114000"/>
              </a:lnSpc>
              <a:spcBef>
                <a:spcPts val="0"/>
              </a:spcBef>
              <a:spcAft>
                <a:spcPts val="0"/>
              </a:spcAft>
              <a:buClr>
                <a:srgbClr val="002C38"/>
              </a:buClr>
              <a:buSzPts val="1800"/>
              <a:buFont typeface="Funnel Sans"/>
              <a:buNone/>
            </a:pPr>
            <a:r>
              <a:rPr b="0" i="0" lang="en-US" sz="1800" u="none" cap="none" strike="noStrike">
                <a:solidFill>
                  <a:srgbClr val="002C38"/>
                </a:solidFill>
                <a:latin typeface="Funnel Sans"/>
                <a:ea typeface="Funnel Sans"/>
                <a:cs typeface="Funnel Sans"/>
                <a:sym typeface="Funnel Sans"/>
              </a:rPr>
              <a:t>Imagery / intel analyst</a:t>
            </a:r>
            <a:endParaRPr b="0" i="0" sz="1800" u="none" cap="none" strike="noStrike">
              <a:solidFill>
                <a:schemeClr val="dk1"/>
              </a:solidFill>
              <a:latin typeface="Calibri"/>
              <a:ea typeface="Calibri"/>
              <a:cs typeface="Calibri"/>
              <a:sym typeface="Calibri"/>
            </a:endParaRPr>
          </a:p>
        </p:txBody>
      </p:sp>
      <p:sp>
        <p:nvSpPr>
          <p:cNvPr id="857" name="Google Shape;857;p26"/>
          <p:cNvSpPr/>
          <p:nvPr/>
        </p:nvSpPr>
        <p:spPr>
          <a:xfrm>
            <a:off x="4019550" y="6093226"/>
            <a:ext cx="4742100" cy="598200"/>
          </a:xfrm>
          <a:prstGeom prst="rect">
            <a:avLst/>
          </a:prstGeom>
          <a:noFill/>
          <a:ln>
            <a:noFill/>
          </a:ln>
        </p:spPr>
        <p:txBody>
          <a:bodyPr anchorCtr="0" anchor="t" bIns="25400" lIns="25400" spcFirstLastPara="1" rIns="25400" wrap="square" tIns="25400">
            <a:noAutofit/>
          </a:bodyPr>
          <a:lstStyle/>
          <a:p>
            <a:pPr indent="0" lvl="0" marL="0" marR="0" rtl="0" algn="l">
              <a:lnSpc>
                <a:spcPct val="140000"/>
              </a:lnSpc>
              <a:spcBef>
                <a:spcPts val="0"/>
              </a:spcBef>
              <a:spcAft>
                <a:spcPts val="0"/>
              </a:spcAft>
              <a:buClr>
                <a:srgbClr val="5E6468"/>
              </a:buClr>
              <a:buSzPts val="1575"/>
              <a:buFont typeface="Work Sans"/>
              <a:buNone/>
            </a:pPr>
            <a:r>
              <a:rPr b="0" i="0" lang="en-US" sz="1575" u="none" cap="none" strike="noStrike">
                <a:solidFill>
                  <a:srgbClr val="5E6468"/>
                </a:solidFill>
                <a:latin typeface="Work Sans"/>
                <a:ea typeface="Work Sans"/>
                <a:cs typeface="Work Sans"/>
                <a:sym typeface="Work Sans"/>
              </a:rPr>
              <a:t>AI / ML classification and object detection; air-gapped deployment.</a:t>
            </a:r>
            <a:endParaRPr b="0" i="0" sz="1575"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